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265"/>
  </p:notesMasterIdLst>
  <p:sldIdLst>
    <p:sldId id="256" r:id="rId2"/>
    <p:sldId id="257" r:id="rId3"/>
    <p:sldId id="258" r:id="rId4"/>
    <p:sldId id="259" r:id="rId5"/>
    <p:sldId id="312" r:id="rId6"/>
    <p:sldId id="732" r:id="rId7"/>
    <p:sldId id="278" r:id="rId8"/>
    <p:sldId id="277" r:id="rId9"/>
    <p:sldId id="733" r:id="rId10"/>
    <p:sldId id="297" r:id="rId11"/>
    <p:sldId id="571" r:id="rId12"/>
    <p:sldId id="734" r:id="rId13"/>
    <p:sldId id="632" r:id="rId14"/>
    <p:sldId id="399" r:id="rId15"/>
    <p:sldId id="735" r:id="rId16"/>
    <p:sldId id="736" r:id="rId17"/>
    <p:sldId id="864" r:id="rId18"/>
    <p:sldId id="737" r:id="rId19"/>
    <p:sldId id="293" r:id="rId20"/>
    <p:sldId id="386" r:id="rId21"/>
    <p:sldId id="292" r:id="rId22"/>
    <p:sldId id="738" r:id="rId23"/>
    <p:sldId id="362" r:id="rId24"/>
    <p:sldId id="739" r:id="rId25"/>
    <p:sldId id="740" r:id="rId26"/>
    <p:sldId id="385" r:id="rId27"/>
    <p:sldId id="741" r:id="rId28"/>
    <p:sldId id="742" r:id="rId29"/>
    <p:sldId id="636" r:id="rId30"/>
    <p:sldId id="635" r:id="rId31"/>
    <p:sldId id="818" r:id="rId32"/>
    <p:sldId id="819" r:id="rId33"/>
    <p:sldId id="820" r:id="rId34"/>
    <p:sldId id="743" r:id="rId35"/>
    <p:sldId id="865" r:id="rId36"/>
    <p:sldId id="288" r:id="rId37"/>
    <p:sldId id="289" r:id="rId38"/>
    <p:sldId id="744" r:id="rId39"/>
    <p:sldId id="294" r:id="rId40"/>
    <p:sldId id="290" r:id="rId41"/>
    <p:sldId id="573" r:id="rId42"/>
    <p:sldId id="400" r:id="rId43"/>
    <p:sldId id="383" r:id="rId44"/>
    <p:sldId id="291" r:id="rId45"/>
    <p:sldId id="316" r:id="rId46"/>
    <p:sldId id="317" r:id="rId47"/>
    <p:sldId id="751" r:id="rId48"/>
    <p:sldId id="866" r:id="rId49"/>
    <p:sldId id="867" r:id="rId50"/>
    <p:sldId id="868" r:id="rId51"/>
    <p:sldId id="318" r:id="rId52"/>
    <p:sldId id="869" r:id="rId53"/>
    <p:sldId id="870" r:id="rId54"/>
    <p:sldId id="871" r:id="rId55"/>
    <p:sldId id="872" r:id="rId56"/>
    <p:sldId id="323" r:id="rId57"/>
    <p:sldId id="324" r:id="rId58"/>
    <p:sldId id="325" r:id="rId59"/>
    <p:sldId id="326" r:id="rId60"/>
    <p:sldId id="873" r:id="rId61"/>
    <p:sldId id="874" r:id="rId62"/>
    <p:sldId id="875" r:id="rId63"/>
    <p:sldId id="876" r:id="rId64"/>
    <p:sldId id="877" r:id="rId65"/>
    <p:sldId id="878" r:id="rId66"/>
    <p:sldId id="879" r:id="rId67"/>
    <p:sldId id="880" r:id="rId68"/>
    <p:sldId id="881" r:id="rId69"/>
    <p:sldId id="912" r:id="rId70"/>
    <p:sldId id="882" r:id="rId71"/>
    <p:sldId id="883" r:id="rId72"/>
    <p:sldId id="884" r:id="rId73"/>
    <p:sldId id="885" r:id="rId74"/>
    <p:sldId id="886" r:id="rId75"/>
    <p:sldId id="887" r:id="rId76"/>
    <p:sldId id="888" r:id="rId77"/>
    <p:sldId id="889" r:id="rId78"/>
    <p:sldId id="890" r:id="rId79"/>
    <p:sldId id="891" r:id="rId80"/>
    <p:sldId id="892" r:id="rId81"/>
    <p:sldId id="893" r:id="rId82"/>
    <p:sldId id="894" r:id="rId83"/>
    <p:sldId id="349" r:id="rId84"/>
    <p:sldId id="895" r:id="rId85"/>
    <p:sldId id="896" r:id="rId86"/>
    <p:sldId id="897" r:id="rId87"/>
    <p:sldId id="353" r:id="rId88"/>
    <p:sldId id="898" r:id="rId89"/>
    <p:sldId id="899" r:id="rId90"/>
    <p:sldId id="900" r:id="rId91"/>
    <p:sldId id="913" r:id="rId92"/>
    <p:sldId id="357" r:id="rId93"/>
    <p:sldId id="361" r:id="rId94"/>
    <p:sldId id="674" r:id="rId95"/>
    <p:sldId id="358" r:id="rId96"/>
    <p:sldId id="359" r:id="rId97"/>
    <p:sldId id="360" r:id="rId98"/>
    <p:sldId id="901" r:id="rId99"/>
    <p:sldId id="363" r:id="rId100"/>
    <p:sldId id="364" r:id="rId101"/>
    <p:sldId id="365" r:id="rId102"/>
    <p:sldId id="366" r:id="rId103"/>
    <p:sldId id="367" r:id="rId104"/>
    <p:sldId id="368" r:id="rId105"/>
    <p:sldId id="914" r:id="rId106"/>
    <p:sldId id="369" r:id="rId107"/>
    <p:sldId id="370" r:id="rId108"/>
    <p:sldId id="371" r:id="rId109"/>
    <p:sldId id="372" r:id="rId110"/>
    <p:sldId id="373" r:id="rId111"/>
    <p:sldId id="374" r:id="rId112"/>
    <p:sldId id="375" r:id="rId113"/>
    <p:sldId id="376" r:id="rId114"/>
    <p:sldId id="377" r:id="rId115"/>
    <p:sldId id="378" r:id="rId116"/>
    <p:sldId id="902" r:id="rId117"/>
    <p:sldId id="384" r:id="rId118"/>
    <p:sldId id="903" r:id="rId119"/>
    <p:sldId id="915" r:id="rId120"/>
    <p:sldId id="904" r:id="rId121"/>
    <p:sldId id="387" r:id="rId122"/>
    <p:sldId id="388" r:id="rId123"/>
    <p:sldId id="389" r:id="rId124"/>
    <p:sldId id="390" r:id="rId125"/>
    <p:sldId id="391" r:id="rId126"/>
    <p:sldId id="392" r:id="rId127"/>
    <p:sldId id="393" r:id="rId128"/>
    <p:sldId id="394" r:id="rId129"/>
    <p:sldId id="395" r:id="rId130"/>
    <p:sldId id="396" r:id="rId131"/>
    <p:sldId id="397" r:id="rId132"/>
    <p:sldId id="398" r:id="rId133"/>
    <p:sldId id="905" r:id="rId134"/>
    <p:sldId id="906" r:id="rId135"/>
    <p:sldId id="401" r:id="rId136"/>
    <p:sldId id="379" r:id="rId137"/>
    <p:sldId id="380" r:id="rId138"/>
    <p:sldId id="381" r:id="rId139"/>
    <p:sldId id="382" r:id="rId140"/>
    <p:sldId id="916" r:id="rId141"/>
    <p:sldId id="402" r:id="rId142"/>
    <p:sldId id="403" r:id="rId143"/>
    <p:sldId id="404" r:id="rId144"/>
    <p:sldId id="405" r:id="rId145"/>
    <p:sldId id="406" r:id="rId146"/>
    <p:sldId id="407" r:id="rId147"/>
    <p:sldId id="408" r:id="rId148"/>
    <p:sldId id="484" r:id="rId149"/>
    <p:sldId id="409" r:id="rId150"/>
    <p:sldId id="907" r:id="rId151"/>
    <p:sldId id="908" r:id="rId152"/>
    <p:sldId id="909" r:id="rId153"/>
    <p:sldId id="910" r:id="rId154"/>
    <p:sldId id="911" r:id="rId155"/>
    <p:sldId id="415" r:id="rId156"/>
    <p:sldId id="416" r:id="rId157"/>
    <p:sldId id="417" r:id="rId158"/>
    <p:sldId id="418" r:id="rId159"/>
    <p:sldId id="419" r:id="rId160"/>
    <p:sldId id="420" r:id="rId161"/>
    <p:sldId id="421" r:id="rId162"/>
    <p:sldId id="315" r:id="rId163"/>
    <p:sldId id="306" r:id="rId164"/>
    <p:sldId id="300" r:id="rId165"/>
    <p:sldId id="307" r:id="rId166"/>
    <p:sldId id="308" r:id="rId167"/>
    <p:sldId id="309" r:id="rId168"/>
    <p:sldId id="311" r:id="rId169"/>
    <p:sldId id="791" r:id="rId170"/>
    <p:sldId id="792" r:id="rId171"/>
    <p:sldId id="322" r:id="rId172"/>
    <p:sldId id="585" r:id="rId173"/>
    <p:sldId id="296" r:id="rId174"/>
    <p:sldId id="794" r:id="rId175"/>
    <p:sldId id="795" r:id="rId176"/>
    <p:sldId id="298" r:id="rId177"/>
    <p:sldId id="796" r:id="rId178"/>
    <p:sldId id="797" r:id="rId179"/>
    <p:sldId id="798" r:id="rId180"/>
    <p:sldId id="799" r:id="rId181"/>
    <p:sldId id="800" r:id="rId182"/>
    <p:sldId id="801" r:id="rId183"/>
    <p:sldId id="496" r:id="rId184"/>
    <p:sldId id="497" r:id="rId185"/>
    <p:sldId id="498" r:id="rId186"/>
    <p:sldId id="499" r:id="rId187"/>
    <p:sldId id="500" r:id="rId188"/>
    <p:sldId id="501" r:id="rId189"/>
    <p:sldId id="327" r:id="rId190"/>
    <p:sldId id="328" r:id="rId191"/>
    <p:sldId id="329" r:id="rId192"/>
    <p:sldId id="330" r:id="rId193"/>
    <p:sldId id="331" r:id="rId194"/>
    <p:sldId id="332" r:id="rId195"/>
    <p:sldId id="333" r:id="rId196"/>
    <p:sldId id="334" r:id="rId197"/>
    <p:sldId id="335" r:id="rId198"/>
    <p:sldId id="336" r:id="rId199"/>
    <p:sldId id="337" r:id="rId200"/>
    <p:sldId id="338" r:id="rId201"/>
    <p:sldId id="339" r:id="rId202"/>
    <p:sldId id="340" r:id="rId203"/>
    <p:sldId id="341" r:id="rId204"/>
    <p:sldId id="342" r:id="rId205"/>
    <p:sldId id="343" r:id="rId206"/>
    <p:sldId id="344" r:id="rId207"/>
    <p:sldId id="345" r:id="rId208"/>
    <p:sldId id="346" r:id="rId209"/>
    <p:sldId id="347" r:id="rId210"/>
    <p:sldId id="348" r:id="rId211"/>
    <p:sldId id="350" r:id="rId212"/>
    <p:sldId id="351" r:id="rId213"/>
    <p:sldId id="352" r:id="rId214"/>
    <p:sldId id="354" r:id="rId215"/>
    <p:sldId id="355" r:id="rId216"/>
    <p:sldId id="356" r:id="rId217"/>
    <p:sldId id="835" r:id="rId218"/>
    <p:sldId id="729" r:id="rId219"/>
    <p:sldId id="836" r:id="rId220"/>
    <p:sldId id="837" r:id="rId221"/>
    <p:sldId id="838" r:id="rId222"/>
    <p:sldId id="839" r:id="rId223"/>
    <p:sldId id="840" r:id="rId224"/>
    <p:sldId id="841" r:id="rId225"/>
    <p:sldId id="842" r:id="rId226"/>
    <p:sldId id="422" r:id="rId227"/>
    <p:sldId id="423" r:id="rId228"/>
    <p:sldId id="843" r:id="rId229"/>
    <p:sldId id="424" r:id="rId230"/>
    <p:sldId id="844" r:id="rId231"/>
    <p:sldId id="426" r:id="rId232"/>
    <p:sldId id="427" r:id="rId233"/>
    <p:sldId id="845" r:id="rId234"/>
    <p:sldId id="428" r:id="rId235"/>
    <p:sldId id="425" r:id="rId236"/>
    <p:sldId id="727" r:id="rId237"/>
    <p:sldId id="728" r:id="rId238"/>
    <p:sldId id="730" r:id="rId239"/>
    <p:sldId id="846" r:id="rId240"/>
    <p:sldId id="847" r:id="rId241"/>
    <p:sldId id="848" r:id="rId242"/>
    <p:sldId id="731" r:id="rId243"/>
    <p:sldId id="429" r:id="rId244"/>
    <p:sldId id="849" r:id="rId245"/>
    <p:sldId id="850" r:id="rId246"/>
    <p:sldId id="851" r:id="rId247"/>
    <p:sldId id="852" r:id="rId248"/>
    <p:sldId id="853" r:id="rId249"/>
    <p:sldId id="854" r:id="rId250"/>
    <p:sldId id="855" r:id="rId251"/>
    <p:sldId id="856" r:id="rId252"/>
    <p:sldId id="857" r:id="rId253"/>
    <p:sldId id="858" r:id="rId254"/>
    <p:sldId id="859" r:id="rId255"/>
    <p:sldId id="860" r:id="rId256"/>
    <p:sldId id="861" r:id="rId257"/>
    <p:sldId id="862" r:id="rId258"/>
    <p:sldId id="863" r:id="rId259"/>
    <p:sldId id="410" r:id="rId260"/>
    <p:sldId id="411" r:id="rId261"/>
    <p:sldId id="412" r:id="rId262"/>
    <p:sldId id="413" r:id="rId263"/>
    <p:sldId id="414" r:id="rId26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5056"/>
  </p:normalViewPr>
  <p:slideViewPr>
    <p:cSldViewPr snapToGrid="0" snapToObjects="1">
      <p:cViewPr varScale="1">
        <p:scale>
          <a:sx n="149" d="100"/>
          <a:sy n="149" d="100"/>
        </p:scale>
        <p:origin x="1616" y="176"/>
      </p:cViewPr>
      <p:guideLst/>
    </p:cSldViewPr>
  </p:slideViewPr>
  <p:outlineViewPr>
    <p:cViewPr>
      <p:scale>
        <a:sx n="33" d="100"/>
        <a:sy n="33" d="100"/>
      </p:scale>
      <p:origin x="0" y="-18628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8284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9274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086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9382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0250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642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5654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5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6BCCB-9EAF-CC41-B61A-CE09696F2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8BB7DE-F8A0-3E41-8314-7366ACBBF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AD050B-274F-B042-8E35-BDAAC1FC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3E64-E188-224C-B61F-85D096A9B79B}" type="datetime1">
              <a:rPr kumimoji="1" lang="zh-TW" altLang="en-US" smtClean="0"/>
              <a:t>2022/7/3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49210-36FA-D948-BB44-0D93AF40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AB8D2-ECD7-DD45-842D-E71062FE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690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18740-855F-CE42-890B-1B972DAE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983FB9-C2CC-CA47-952E-35DE184AC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CAF787-C933-334C-936B-204EDC9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C1262-3166-7F40-8183-4AA63CEE1483}" type="datetime1">
              <a:rPr kumimoji="1" lang="zh-TW" altLang="en-US" smtClean="0"/>
              <a:t>2022/7/3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1C13D-AEA0-694D-BA06-90D98680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0083B7-7F1C-D941-8A4F-D900CBF5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73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DE3A493-BAEB-0A48-A4DE-2149429FB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9E2C30-9416-E740-8F70-54CFC58D3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6BB5C4-ABDC-AA4C-87C8-23D63123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FB196-D0CC-BB4A-8537-F98E919144D1}" type="datetime1">
              <a:rPr kumimoji="1" lang="zh-TW" altLang="en-US" smtClean="0"/>
              <a:t>2022/7/3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5BFE31-391C-7449-9F79-006CE86B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C6C7D6-4F8D-7A48-A5DC-2B68DDB3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732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39" name="內文層級一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83771" indent="-326571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235200" indent="-40640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0757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4E4FC-2BC7-194A-AA40-78AF8B53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07F99-068D-7543-9CCD-080E88BC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EC8313-BE9E-A64B-90C2-D82372B6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8926F-B07F-3A42-8E9E-CADD915BD1E6}" type="datetime1">
              <a:rPr kumimoji="1" lang="zh-TW" altLang="en-US" smtClean="0"/>
              <a:t>2022/7/3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336950-A25D-9A4B-B0D5-62EAD052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E9514-FA8C-494F-A466-4E4B1D14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839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A419B-A38C-7A4E-A819-95EEC452E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F211BE-71F1-DD43-A4EC-3F80C7B80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A9F5F0-2BEE-AF4A-9D51-3D426DD4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ACC3F-2798-EC4F-81FE-D3F0450516C8}" type="datetime1">
              <a:rPr kumimoji="1" lang="zh-TW" altLang="en-US" smtClean="0"/>
              <a:t>2022/7/3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4059B9-53D7-5F45-B0FB-113C9F3B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08487-EAAF-264F-8BF9-00C69FB2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987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ED353-3771-274F-BAA7-D5876513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8C065-A584-0640-839B-C80868A8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D42B25-3013-6547-886A-B8E9B01FA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F2EE69-A9DF-EF4C-A17D-23CE8A88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0F3C-B471-164B-A444-43DC83D02FD1}" type="datetime1">
              <a:rPr kumimoji="1" lang="zh-TW" altLang="en-US" smtClean="0"/>
              <a:t>2022/7/3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3DD5DD-C972-1045-A4CB-914991CB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5821D-A65E-B644-9A02-0C9BBCC1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056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E8524-4C69-4C4F-9F45-E21EF2E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7BF92-2BE2-FB49-A45D-7649E0917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7A2212-CF96-C741-88A2-91F8D5B9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1DDEAF-D269-0A47-B8DF-858521CF9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0EF120-F778-3C4A-A2F8-7C7B3F9FF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2660FC6-A49B-4C4E-9909-4ED08720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27B0B-635B-D449-83A2-2839E55D5B49}" type="datetime1">
              <a:rPr kumimoji="1" lang="zh-TW" altLang="en-US" smtClean="0"/>
              <a:t>2022/7/3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A90306-AC16-B94B-8E5A-60EE367C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9ED8EA-A7C8-9B4D-8D5B-EE6F0D32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702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FBA-6F20-ED4C-92BC-3B2637DB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C6E3E4-36B8-374C-B3B8-E8292A28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53383-3BBC-5A4A-B9C4-7491677FB36A}" type="datetime1">
              <a:rPr kumimoji="1" lang="zh-TW" altLang="en-US" smtClean="0"/>
              <a:t>2022/7/3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BD290C-AFF8-EC47-B6AC-057D031D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CCD9DA-E57A-DB4E-9D8E-89E62EE4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530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2D99A1-A8AC-FB43-B18A-4C263D51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B524F-DFE9-224D-80EF-3FB7C7A9961B}" type="datetime1">
              <a:rPr kumimoji="1" lang="zh-TW" altLang="en-US" smtClean="0"/>
              <a:t>2022/7/3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CD20470-A741-7544-AC88-4C7A4308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62969-F407-DB4A-84C1-BF1A17CA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26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7450D-5001-614F-A2AA-C9DA3D9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6066-D189-A043-A79E-F8060AE1E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0509F8-9DD2-174F-9818-778F28C87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C7586E-F134-3741-9D85-1F4A8F75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E487-73A1-8844-AB51-685AD7935352}" type="datetime1">
              <a:rPr kumimoji="1" lang="zh-TW" altLang="en-US" smtClean="0"/>
              <a:t>2022/7/3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A44D4E-FB34-2449-AE39-118A3087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D1F538-BC62-0240-8239-373E51E6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968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CE6E-EFB2-F746-9AC4-D63ECB30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6543397-174A-D742-AD85-1D22579BE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0B493C-F5B9-2449-82BF-594E0312F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73FEA6-7AD3-264F-8C23-EA01C943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5E9B-4AAF-A447-B3D9-8FB240BB2E6D}" type="datetime1">
              <a:rPr kumimoji="1" lang="zh-TW" altLang="en-US" smtClean="0"/>
              <a:t>2022/7/3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5DD3A6-8B6E-894E-88C5-C67FA61F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F2FD82-9DB9-634D-B674-B8FCA92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313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F3A3C0-5BF3-214C-8810-FCD42107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EC5FEE-3F70-224E-806B-E1905C2DF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4289DF-8954-2D4B-973D-74F5D964F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E1616-1006-634A-95F6-012FC1A4EE8E}" type="datetime1">
              <a:rPr kumimoji="1" lang="zh-TW" altLang="en-US" smtClean="0"/>
              <a:t>2022/7/3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B7843E-124D-B343-823E-80F2F7988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106949-E31F-BE48-A7AD-C389548B1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458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/blob/master/deployment/nginx/nginx-deploy.yaml" TargetMode="Externa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tree/master/cronjob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hyperlink" Target="https://plugins.jenkins.io/ui/search?query=kubernet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hyperlink" Target="https://plugins.jenkins.io/kubernetes/#documentation" TargetMode="External"/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標題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452627">
              <a:defRPr sz="7128"/>
            </a:pPr>
            <a:r>
              <a:rPr lang="zh-TW" altLang="en-US" dirty="0"/>
              <a:t>慧榮科技 </a:t>
            </a:r>
            <a:r>
              <a:rPr lang="en-US" altLang="zh-TW" dirty="0"/>
              <a:t>Kubernetes </a:t>
            </a:r>
            <a:r>
              <a:rPr lang="zh-TW" altLang="en-US" dirty="0"/>
              <a:t>與</a:t>
            </a:r>
            <a:r>
              <a:rPr lang="en-US" altLang="zh-TW" dirty="0"/>
              <a:t>CI/CD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69" name="副標題 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講師：周育緯</a:t>
            </a:r>
          </a:p>
        </p:txBody>
      </p:sp>
      <p:sp>
        <p:nvSpPr>
          <p:cNvPr id="271" name="投影片編號預留位置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27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1656" y="1322916"/>
            <a:ext cx="8089900" cy="1282700"/>
          </a:xfrm>
        </p:spPr>
      </p:pic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100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78351" y="1964266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1630318360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8074110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102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750734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0083668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664459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41F9B92-DCAF-DA33-7153-1F4C4680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操作</a:t>
            </a:r>
            <a:r>
              <a:rPr lang="en-US" altLang="zh-TW" dirty="0" err="1"/>
              <a:t>kuberntes</a:t>
            </a:r>
            <a:r>
              <a:rPr lang="zh-TW" altLang="en-US" dirty="0"/>
              <a:t>、運算資源除錯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1C857C-4729-9552-7364-B4A25829A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8A5D51-1A5B-96F3-EC15-C6CC77FAC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8048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106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7395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17995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1530240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8192472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187869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nginx deployment upgrade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8630063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nginx deployment upgrade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編輯</a:t>
            </a:r>
            <a:r>
              <a:rPr kumimoji="1" lang="en-US" altLang="zh-TW" dirty="0"/>
              <a:t>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deployment/nginx/nginx-deploy.yaml</a:t>
            </a:r>
            <a:endParaRPr kumimoji="1" lang="en-US" altLang="zh-TW" dirty="0"/>
          </a:p>
          <a:p>
            <a:r>
              <a:rPr kumimoji="1" lang="zh-TW" altLang="en-US" dirty="0"/>
              <a:t>再一次進行部署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zh-TW" altLang="en-US" dirty="0"/>
              <a:t>查看</a:t>
            </a:r>
            <a:r>
              <a:rPr kumimoji="1" lang="en-US" altLang="zh-TW" dirty="0"/>
              <a:t>deployment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nginx-deployment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r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6077526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217750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128044"/>
            <a:ext cx="8140700" cy="3746500"/>
          </a:xfrm>
          <a:prstGeom prst="rect">
            <a:avLst/>
          </a:prstGeom>
        </p:spPr>
      </p:pic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9335028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1641924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7881223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116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70844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117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3170381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60449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118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53510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B63002A-4D9C-BC38-7817-BC818CA5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網路資源介紹、網路資源除錯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7BE25FE-3C1F-500D-8564-932A47661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A63300-434E-A6C1-61FA-B6D569194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221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1940" y="1598064"/>
            <a:ext cx="4050350" cy="5080396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8559303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4055693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077829-92FB-7FED-E2E0-97B42F0575D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530682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3399359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124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73154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125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4287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71" y="31046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44" y="3104692"/>
            <a:ext cx="4013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9458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NodePort</a:t>
            </a:r>
            <a:r>
              <a:rPr kumimoji="1" lang="en-US" altLang="zh-TW" dirty="0"/>
              <a:t>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-f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127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" y="3197776"/>
            <a:ext cx="8002515" cy="12354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6DA7B5-1FBD-8C4A-BC71-83F85F06AC27}"/>
              </a:ext>
            </a:extLst>
          </p:cNvPr>
          <p:cNvSpPr/>
          <p:nvPr/>
        </p:nvSpPr>
        <p:spPr>
          <a:xfrm>
            <a:off x="1861315" y="1461572"/>
            <a:ext cx="2678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</a:rPr>
              <a:t>service/nginx-</a:t>
            </a:r>
            <a:r>
              <a:rPr lang="en-US" altLang="zh-TW" dirty="0" err="1">
                <a:latin typeface="Times New Roman" panose="02020603050405020304" pitchFamily="18" charset="0"/>
              </a:rPr>
              <a:t>service.yaml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1677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6503624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129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244" y="5486400"/>
            <a:ext cx="5187317" cy="123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4033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64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130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71062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34B198-DC5D-CF49-B94C-5A64F93553E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937436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–A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C4634A-04C3-2F1E-05CA-3B77C5357E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647891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363540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3606130"/>
      </p:ext>
    </p:extLst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135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D7C0EC-9EAC-BD40-B208-FE927480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705" y="2544482"/>
            <a:ext cx="5702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86259"/>
      </p:ext>
    </p:extLst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2139767"/>
      </p:ext>
    </p:extLst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137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7639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03841"/>
      </p:ext>
    </p:extLst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138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37760"/>
      </p:ext>
    </p:extLst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139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5580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1503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9115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AE05DAB-0A6C-C7B1-FD17-09758ECA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儲存資源介紹、儲存資源除錯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808EA5C-CB7D-E665-7117-E97C0DD06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BB1AD7-7FC2-1F8B-6E14-D38BC916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050938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141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6147911-1761-B9E5-97F6-524D54017EAF}"/>
              </a:ext>
            </a:extLst>
          </p:cNvPr>
          <p:cNvSpPr txBox="1"/>
          <p:nvPr/>
        </p:nvSpPr>
        <p:spPr>
          <a:xfrm>
            <a:off x="480767" y="4392891"/>
            <a:ext cx="561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deployment/</a:t>
            </a:r>
            <a:r>
              <a:rPr kumimoji="1" lang="en-US" altLang="zh-TW" dirty="0" err="1"/>
              <a:t>backned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backend.yaml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8145573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142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2135DD-7938-A142-45F1-DFD737433F71}"/>
              </a:ext>
            </a:extLst>
          </p:cNvPr>
          <p:cNvSpPr txBox="1"/>
          <p:nvPr/>
        </p:nvSpPr>
        <p:spPr>
          <a:xfrm>
            <a:off x="838200" y="3148553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hostpath.yaml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0370257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143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14610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9691764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1371843"/>
      </p:ext>
    </p:extLst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853619"/>
            <a:ext cx="3708842" cy="4867856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146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887981-8D92-3039-01DC-3941E938FD43}"/>
              </a:ext>
            </a:extLst>
          </p:cNvPr>
          <p:cNvSpPr txBox="1"/>
          <p:nvPr/>
        </p:nvSpPr>
        <p:spPr>
          <a:xfrm>
            <a:off x="7967389" y="3429000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nfs.yaml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3393633"/>
      </p:ext>
    </p:extLst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697439"/>
            <a:ext cx="9172062" cy="4351338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3747722"/>
      </p:ext>
    </p:extLst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1610334"/>
      </p:ext>
    </p:extLst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149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04" y="2596011"/>
            <a:ext cx="8508791" cy="10287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37" y="436754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9231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150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4590927" y="1181051"/>
            <a:ext cx="6251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</a:rPr>
              <a:t>docker-</a:t>
            </a:r>
            <a:r>
              <a:rPr lang="en-US" altLang="zh-TW" sz="3200" u="sng" dirty="0" err="1">
                <a:latin typeface="Times New Roman" panose="02020603050405020304" pitchFamily="18" charset="0"/>
              </a:rPr>
              <a:t>devops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3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743386"/>
      </p:ext>
    </p:extLst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151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04643"/>
      </p:ext>
    </p:extLst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152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28188"/>
      </p:ext>
    </p:extLst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153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550290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48516"/>
      </p:ext>
    </p:extLst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154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97524"/>
      </p:ext>
    </p:extLst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155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4494"/>
      </p:ext>
    </p:extLst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/pods/nginx-secret-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156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877" y="1286142"/>
            <a:ext cx="3082689" cy="492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01025"/>
      </p:ext>
    </p:extLst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69624"/>
      </p:ext>
    </p:extLst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5133034"/>
      </p:ext>
    </p:extLst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9172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160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84901"/>
      </p:ext>
    </p:extLst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1154352"/>
      </p:ext>
    </p:extLst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176081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518" y="1825625"/>
            <a:ext cx="8178963" cy="4351338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659929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212" y="1825625"/>
            <a:ext cx="5929576" cy="4351338"/>
          </a:xfrm>
        </p:spPr>
      </p:pic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6641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390" y="1825625"/>
            <a:ext cx="5883220" cy="4351338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437524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12609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836513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99999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0392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344D0E-BA53-7C00-195B-9C7C14E67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file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4911F20-4306-44DF-34B4-F23E0D12D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E4FCEA-05FD-1FC1-D911-508E4833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3806264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87" y="1825625"/>
            <a:ext cx="8991226" cy="4351338"/>
          </a:xfrm>
          <a:prstGeom prst="rect">
            <a:avLst/>
          </a:prstGeom>
        </p:spPr>
      </p:pic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312565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783" y="1825625"/>
            <a:ext cx="4646434" cy="4351338"/>
          </a:xfrm>
          <a:prstGeom prst="rect">
            <a:avLst/>
          </a:prstGeo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0297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631939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1101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449481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313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8082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4703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780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7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227490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53552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405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-f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18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</a:t>
            </a:r>
          </a:p>
        </p:txBody>
      </p:sp>
      <p:sp>
        <p:nvSpPr>
          <p:cNvPr id="3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持續整合、持續交付、持續部署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</a:t>
            </a:r>
            <a:r>
              <a:t> =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自動化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自動編譯、自動釋出版本、自動部署</a:t>
            </a:r>
          </a:p>
        </p:txBody>
      </p:sp>
      <p:sp>
        <p:nvSpPr>
          <p:cNvPr id="35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183</a:t>
            </a:fld>
            <a:endParaRPr/>
          </a:p>
        </p:txBody>
      </p:sp>
      <p:sp>
        <p:nvSpPr>
          <p:cNvPr id="3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083668756"/>
      </p:ext>
    </p:extLst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on DevOps</a:t>
            </a:r>
          </a:p>
        </p:txBody>
      </p:sp>
      <p:sp>
        <p:nvSpPr>
          <p:cNvPr id="36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184</a:t>
            </a:fld>
            <a:endParaRPr/>
          </a:p>
        </p:txBody>
      </p:sp>
      <p:pic>
        <p:nvPicPr>
          <p:cNvPr id="35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17" y="2052638"/>
            <a:ext cx="815294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1" name="文字方塊 7"/>
          <p:cNvSpPr txBox="1"/>
          <p:nvPr/>
        </p:nvSpPr>
        <p:spPr>
          <a:xfrm>
            <a:off x="1209316" y="6377396"/>
            <a:ext cx="9097504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https://rickhw.github.io/2018/12/15/DevOps/TheProblem-In-DevOps-8-Cycle/</a:t>
            </a:r>
          </a:p>
        </p:txBody>
      </p:sp>
    </p:spTree>
    <p:extLst>
      <p:ext uri="{BB962C8B-B14F-4D97-AF65-F5344CB8AC3E}">
        <p14:creationId xmlns:p14="http://schemas.microsoft.com/office/powerpoint/2010/main" val="2139116796"/>
      </p:ext>
    </p:extLst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步驟</a:t>
            </a:r>
          </a:p>
        </p:txBody>
      </p:sp>
      <p:sp>
        <p:nvSpPr>
          <p:cNvPr id="36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185</a:t>
            </a:fld>
            <a:endParaRPr/>
          </a:p>
        </p:txBody>
      </p:sp>
      <p:pic>
        <p:nvPicPr>
          <p:cNvPr id="364" name="內容版面配置區 8" descr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737049"/>
            <a:ext cx="5824256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7" name="文字方塊 9"/>
          <p:cNvSpPr txBox="1"/>
          <p:nvPr/>
        </p:nvSpPr>
        <p:spPr>
          <a:xfrm>
            <a:off x="2208112" y="6220616"/>
            <a:ext cx="71410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https://techblog.rakuten.co.jp/2018/02/06/cd-the-best-practice/</a:t>
            </a:r>
          </a:p>
        </p:txBody>
      </p:sp>
    </p:spTree>
    <p:extLst>
      <p:ext uri="{BB962C8B-B14F-4D97-AF65-F5344CB8AC3E}">
        <p14:creationId xmlns:p14="http://schemas.microsoft.com/office/powerpoint/2010/main" val="3488547761"/>
      </p:ext>
    </p:extLst>
  </p:cSld>
  <p:clrMapOvr>
    <a:masterClrMapping/>
  </p:clrMapOvr>
  <p:transition spd="med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開發流程圖</a:t>
            </a:r>
          </a:p>
        </p:txBody>
      </p:sp>
      <p:sp>
        <p:nvSpPr>
          <p:cNvPr id="37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186</a:t>
            </a:fld>
            <a:endParaRPr/>
          </a:p>
        </p:txBody>
      </p:sp>
      <p:pic>
        <p:nvPicPr>
          <p:cNvPr id="37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80" y="1493520"/>
            <a:ext cx="3740313" cy="495672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73" name="文字方塊 2"/>
          <p:cNvSpPr txBox="1"/>
          <p:nvPr/>
        </p:nvSpPr>
        <p:spPr>
          <a:xfrm>
            <a:off x="4116568" y="6280922"/>
            <a:ext cx="70284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資料來源：nvie.com</a:t>
            </a:r>
          </a:p>
        </p:txBody>
      </p:sp>
    </p:spTree>
    <p:extLst>
      <p:ext uri="{BB962C8B-B14F-4D97-AF65-F5344CB8AC3E}">
        <p14:creationId xmlns:p14="http://schemas.microsoft.com/office/powerpoint/2010/main" val="826390261"/>
      </p:ext>
    </p:extLst>
  </p:cSld>
  <p:clrMapOvr>
    <a:masterClrMapping/>
  </p:clrMapOvr>
  <p:transition spd="med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分支定義</a:t>
            </a:r>
          </a:p>
        </p:txBody>
      </p:sp>
      <p:sp>
        <p:nvSpPr>
          <p:cNvPr id="37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長期存在分支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master: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核心分支，不開放工程師直接</a:t>
            </a:r>
            <a:r>
              <a:t>Commit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develop: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短期存在分支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Hotfixes: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處理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產品的重大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Release branch: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在出版前，進行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前測試。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Feature: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功能開發分支。</a:t>
            </a:r>
          </a:p>
        </p:txBody>
      </p:sp>
      <p:sp>
        <p:nvSpPr>
          <p:cNvPr id="37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187</a:t>
            </a:fld>
            <a:endParaRPr/>
          </a:p>
        </p:txBody>
      </p:sp>
      <p:sp>
        <p:nvSpPr>
          <p:cNvPr id="37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874845056"/>
      </p:ext>
    </p:extLst>
  </p:cSld>
  <p:clrMapOvr>
    <a:masterClrMapping/>
  </p:clrMapOvr>
  <p:transition spd="med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</a:t>
            </a:r>
          </a:p>
        </p:txBody>
      </p:sp>
      <p:sp>
        <p:nvSpPr>
          <p:cNvPr id="38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develop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，其他</a:t>
            </a:r>
            <a:r>
              <a:t>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建議勿長期存在，特別是</a:t>
            </a:r>
            <a:r>
              <a:t>feature</a:t>
            </a:r>
          </a:p>
          <a:p>
            <a:r>
              <a:t>Release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Hotfix 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只能修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，不能增加新功能。</a:t>
            </a:r>
          </a:p>
        </p:txBody>
      </p:sp>
      <p:sp>
        <p:nvSpPr>
          <p:cNvPr id="38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188</a:t>
            </a:fld>
            <a:endParaRPr/>
          </a:p>
        </p:txBody>
      </p:sp>
      <p:sp>
        <p:nvSpPr>
          <p:cNvPr id="38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424217888"/>
      </p:ext>
    </p:extLst>
  </p:cSld>
  <p:clrMapOvr>
    <a:masterClrMapping/>
  </p:clrMapOvr>
  <p:transition spd="med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rPr dirty="0" err="1"/>
              <a:t>Gitlab</a:t>
            </a:r>
            <a:endParaRPr dirty="0"/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189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CN" dirty="0"/>
          </a:p>
          <a:p>
            <a:pPr lvl="1"/>
            <a:r>
              <a:rPr lang="zh-TW" altLang="en-US" dirty="0"/>
              <a:t>可在</a:t>
            </a:r>
            <a:r>
              <a:rPr lang="en-US" altLang="zh-TW" dirty="0"/>
              <a:t>Run</a:t>
            </a:r>
            <a:r>
              <a:rPr lang="zh-TW" altLang="en-US" dirty="0"/>
              <a:t>階段指定</a:t>
            </a:r>
            <a:endParaRPr lang="en-US" altLang="zh-TW" dirty="0"/>
          </a:p>
          <a:p>
            <a:pPr lvl="2"/>
            <a:r>
              <a:rPr lang="en-US" altLang="zh-TW" dirty="0"/>
              <a:t>docker run</a:t>
            </a:r>
            <a:r>
              <a:rPr lang="zh-TW" altLang="en-US" dirty="0"/>
              <a:t> </a:t>
            </a:r>
            <a:r>
              <a:rPr lang="en-US" altLang="zh-TW" dirty="0"/>
              <a:t>-e POSTGRES_PASSWORD=XXXXXX</a:t>
            </a:r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59926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container deploy</a:t>
            </a:r>
          </a:p>
        </p:txBody>
      </p:sp>
      <p:sp>
        <p:nvSpPr>
          <p:cNvPr id="656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900"/>
            </a:pPr>
            <a:r>
              <a:rPr dirty="0" err="1"/>
              <a:t>sudo</a:t>
            </a:r>
            <a:r>
              <a:rPr dirty="0"/>
              <a:t> docker run -e GITLAB_OMNIBUS_CONFIG="</a:t>
            </a:r>
            <a:r>
              <a:rPr dirty="0" err="1"/>
              <a:t>external_url</a:t>
            </a:r>
            <a:r>
              <a:rPr dirty="0"/>
              <a:t> 'http</a:t>
            </a:r>
            <a:r>
              <a:rPr dirty="0">
                <a:highlight>
                  <a:srgbClr val="00FFFF"/>
                </a:highlight>
              </a:rPr>
              <a:t>://</a:t>
            </a:r>
            <a:r>
              <a:rPr lang="en-US" dirty="0">
                <a:highlight>
                  <a:srgbClr val="00FFFF"/>
                </a:highlight>
              </a:rPr>
              <a:t>10.128.0.2</a:t>
            </a:r>
            <a:r>
              <a:rPr dirty="0"/>
              <a:t>';prometheus_monitoring['enable'] = false;" -d -p 443:443 -p 80:80 -p 10022:22 --name </a:t>
            </a:r>
            <a:r>
              <a:rPr dirty="0" err="1"/>
              <a:t>gitlab</a:t>
            </a:r>
            <a:r>
              <a:rPr dirty="0"/>
              <a:t> --restart always -v $HOME/</a:t>
            </a:r>
            <a:r>
              <a:rPr dirty="0" err="1"/>
              <a:t>gitlab</a:t>
            </a:r>
            <a:r>
              <a:rPr dirty="0"/>
              <a:t>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/logs:/var/log/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/data:/var/opt/</a:t>
            </a:r>
            <a:r>
              <a:rPr dirty="0" err="1"/>
              <a:t>gitlab</a:t>
            </a:r>
            <a:r>
              <a:rPr dirty="0"/>
              <a:t> </a:t>
            </a:r>
            <a:r>
              <a:rPr dirty="0" err="1"/>
              <a:t>gitlab</a:t>
            </a:r>
            <a:r>
              <a:rPr dirty="0"/>
              <a:t>/gitlab-ce:14.</a:t>
            </a:r>
            <a:r>
              <a:rPr lang="en-US" altLang="zh-TW" dirty="0"/>
              <a:t>7</a:t>
            </a:r>
            <a:r>
              <a:rPr dirty="0"/>
              <a:t>.0-ce.0</a:t>
            </a:r>
          </a:p>
        </p:txBody>
      </p:sp>
      <p:sp>
        <p:nvSpPr>
          <p:cNvPr id="6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190</a:t>
            </a:fld>
            <a:endParaRPr/>
          </a:p>
        </p:txBody>
      </p:sp>
      <p:sp>
        <p:nvSpPr>
          <p:cNvPr id="6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 (-e)</a:t>
            </a:r>
          </a:p>
          <a:p>
            <a:pPr marL="742950" lvl="1" indent="-285750">
              <a:defRPr sz="2800"/>
            </a:pPr>
            <a:r>
              <a:t>external_url </a:t>
            </a:r>
          </a:p>
          <a:p>
            <a:pPr marL="1143000" lvl="2" indent="-228600">
              <a:defRPr sz="2400"/>
            </a:pPr>
            <a:r>
              <a:t>'http://{vm1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t>ip}';</a:t>
            </a:r>
          </a:p>
          <a:p>
            <a:pPr marL="1143000" lvl="2" indent="-228600">
              <a:defRPr sz="2400"/>
            </a:pPr>
            <a:r>
              <a:t>prometheus_monitoring['enable'] = false;</a:t>
            </a:r>
          </a:p>
          <a:p>
            <a:r>
              <a:t>Detach (-d)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背景執行</a:t>
            </a: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191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/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/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/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/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rPr dirty="0"/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rPr dirty="0" err="1"/>
              <a:t>Container</a:t>
            </a:r>
            <a:endParaRPr dirty="0"/>
          </a:p>
          <a:p>
            <a:pPr>
              <a:lnSpc>
                <a:spcPct val="90000"/>
              </a:lnSpc>
              <a:defRPr sz="2900"/>
            </a:pPr>
            <a:r>
              <a:rPr dirty="0"/>
              <a:t>--name </a:t>
            </a:r>
            <a:r>
              <a:rPr dirty="0" err="1"/>
              <a:t>gitlab</a:t>
            </a:r>
            <a:endParaRPr dirty="0"/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/>
              <a:t>containe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名稱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192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-v (volume)</a:t>
            </a:r>
          </a:p>
          <a:p>
            <a:pPr marL="742950" lvl="1" indent="-285750">
              <a:defRPr sz="2800"/>
            </a:pPr>
            <a:r>
              <a:rPr dirty="0"/>
              <a:t>$HOME/</a:t>
            </a:r>
            <a:r>
              <a:rPr dirty="0" err="1"/>
              <a:t>gitlab</a:t>
            </a:r>
            <a:r>
              <a:rPr dirty="0"/>
              <a:t>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endParaRPr dirty="0"/>
          </a:p>
          <a:p>
            <a:pPr marL="1143000" lvl="2" indent="-228600">
              <a:defRPr sz="2400"/>
            </a:pPr>
            <a:r>
              <a:rPr dirty="0"/>
              <a:t>Gitlab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設定檔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defRPr sz="2800"/>
            </a:pPr>
            <a:r>
              <a:rPr dirty="0"/>
              <a:t>$HOME/</a:t>
            </a:r>
            <a:r>
              <a:rPr dirty="0" err="1"/>
              <a:t>gitlab</a:t>
            </a:r>
            <a:r>
              <a:rPr dirty="0"/>
              <a:t>/logs:/var/log/</a:t>
            </a:r>
            <a:r>
              <a:rPr dirty="0" err="1"/>
              <a:t>gitlab</a:t>
            </a:r>
            <a:endParaRPr dirty="0"/>
          </a:p>
          <a:p>
            <a:pPr marL="1143000" lvl="2" indent="-228600">
              <a:defRPr sz="2400"/>
            </a:pPr>
            <a:r>
              <a:rPr dirty="0"/>
              <a:t>Gitlab </a:t>
            </a:r>
            <a:r>
              <a:rPr dirty="0" err="1"/>
              <a:t>log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檔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defRPr sz="2800"/>
            </a:pPr>
            <a:r>
              <a:rPr dirty="0"/>
              <a:t>$HOME/</a:t>
            </a:r>
            <a:r>
              <a:rPr dirty="0" err="1"/>
              <a:t>gitlab</a:t>
            </a:r>
            <a:r>
              <a:rPr dirty="0"/>
              <a:t>/data:/var/opt/</a:t>
            </a:r>
            <a:r>
              <a:rPr dirty="0" err="1"/>
              <a:t>gitlab</a:t>
            </a:r>
            <a:endParaRPr dirty="0"/>
          </a:p>
          <a:p>
            <a:pPr marL="1143000" lvl="2" indent="-228600">
              <a:defRPr sz="2400"/>
            </a:pPr>
            <a:r>
              <a:rPr dirty="0"/>
              <a:t>Gitlab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資料儲存位置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193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194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78" name="gitlab_root_init_password.png" descr="gitlab_root_init_password.png"/>
          <p:cNvPicPr>
            <a:picLocks noChangeAspect="1"/>
          </p:cNvPicPr>
          <p:nvPr/>
        </p:nvPicPr>
        <p:blipFill>
          <a:blip r:embed="rId2"/>
          <a:srcRect t="349" b="349"/>
          <a:stretch>
            <a:fillRect/>
          </a:stretch>
        </p:blipFill>
        <p:spPr>
          <a:xfrm>
            <a:off x="436281" y="2132056"/>
            <a:ext cx="9934222" cy="15652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ransition spd="med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195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1468874"/>
            <a:ext cx="8625907" cy="4779528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196</a:t>
            </a:fld>
            <a:endParaRPr/>
          </a:p>
        </p:txBody>
      </p:sp>
      <p:pic>
        <p:nvPicPr>
          <p:cNvPr id="6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447800"/>
            <a:ext cx="10196707" cy="539575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dirty="0" err="1"/>
              <a:t>from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197</a:t>
            </a:fld>
            <a:endParaRPr/>
          </a:p>
        </p:txBody>
      </p:sp>
      <p:pic>
        <p:nvPicPr>
          <p:cNvPr id="6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" y="1853247"/>
            <a:ext cx="10649176" cy="4718241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198</a:t>
            </a:fld>
            <a:endParaRPr/>
          </a:p>
        </p:txBody>
      </p:sp>
      <p:pic>
        <p:nvPicPr>
          <p:cNvPr id="69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73" y="1584404"/>
            <a:ext cx="6605708" cy="477194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199</a:t>
            </a:fld>
            <a:endParaRPr/>
          </a:p>
        </p:txBody>
      </p:sp>
      <p:pic>
        <p:nvPicPr>
          <p:cNvPr id="70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196" y="1714179"/>
            <a:ext cx="7250708" cy="5168455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Outlook</a:t>
            </a:r>
          </a:p>
        </p:txBody>
      </p:sp>
      <p:sp>
        <p:nvSpPr>
          <p:cNvPr id="274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103311" y="2063675"/>
            <a:ext cx="8946543" cy="41954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Docker</a:t>
            </a:r>
          </a:p>
          <a:p>
            <a:r>
              <a:rPr lang="en-US" dirty="0"/>
              <a:t>Kubernetes</a:t>
            </a:r>
          </a:p>
          <a:p>
            <a:r>
              <a:rPr lang="en-US" dirty="0"/>
              <a:t>CI/CD (Jenkins pipeline)</a:t>
            </a:r>
          </a:p>
        </p:txBody>
      </p:sp>
      <p:sp>
        <p:nvSpPr>
          <p:cNvPr id="27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27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52672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>
                <a:sym typeface="Helvetica"/>
              </a:rPr>
              <a:t>Jenkins pipeline </a:t>
            </a:r>
            <a:r>
              <a:rPr lang="zh-TW" altLang="en-US" dirty="0">
                <a:sym typeface="Helvetica"/>
              </a:rPr>
              <a:t>架設</a:t>
            </a:r>
            <a:endParaRPr lang="en-US" dirty="0"/>
          </a:p>
        </p:txBody>
      </p:sp>
      <p:sp>
        <p:nvSpPr>
          <p:cNvPr id="70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/>
              <a:t>Jenkins</a:t>
            </a:r>
            <a:endParaRPr dirty="0"/>
          </a:p>
        </p:txBody>
      </p:sp>
      <p:sp>
        <p:nvSpPr>
          <p:cNvPr id="71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200</a:t>
            </a:fld>
            <a:endParaRPr/>
          </a:p>
        </p:txBody>
      </p:sp>
      <p:sp>
        <p:nvSpPr>
          <p:cNvPr id="7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Jenkins using docker</a:t>
            </a:r>
          </a:p>
        </p:txBody>
      </p:sp>
      <p:sp>
        <p:nvSpPr>
          <p:cNvPr id="71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-u root -p 8080:8080</a:t>
            </a:r>
            <a:r>
              <a:rPr lang="en-US" dirty="0"/>
              <a:t> -p 50000:50000</a:t>
            </a:r>
            <a:r>
              <a:rPr dirty="0"/>
              <a:t> -v $HOME/</a:t>
            </a:r>
            <a:r>
              <a:rPr dirty="0" err="1"/>
              <a:t>jenkins</a:t>
            </a:r>
            <a:r>
              <a:rPr dirty="0"/>
              <a:t>-data:/var/</a:t>
            </a:r>
            <a:r>
              <a:rPr dirty="0" err="1"/>
              <a:t>jenkins_home</a:t>
            </a:r>
            <a:r>
              <a:rPr dirty="0"/>
              <a:t> -v /var/run/</a:t>
            </a:r>
            <a:r>
              <a:rPr dirty="0" err="1"/>
              <a:t>docker.sock</a:t>
            </a:r>
            <a:r>
              <a:rPr dirty="0"/>
              <a:t>:/var/run/</a:t>
            </a:r>
            <a:r>
              <a:rPr dirty="0" err="1"/>
              <a:t>docker.sock</a:t>
            </a:r>
            <a:r>
              <a:rPr dirty="0"/>
              <a:t> --restart always -d --name </a:t>
            </a:r>
            <a:r>
              <a:rPr dirty="0" err="1"/>
              <a:t>jenkins</a:t>
            </a:r>
            <a:r>
              <a:rPr dirty="0"/>
              <a:t> </a:t>
            </a:r>
            <a:r>
              <a:rPr dirty="0" err="1"/>
              <a:t>jenkinsci</a:t>
            </a:r>
            <a:r>
              <a:rPr dirty="0"/>
              <a:t>/</a:t>
            </a:r>
            <a:r>
              <a:rPr dirty="0" err="1"/>
              <a:t>blueocean</a:t>
            </a:r>
            <a:endParaRPr dirty="0"/>
          </a:p>
        </p:txBody>
      </p:sp>
      <p:sp>
        <p:nvSpPr>
          <p:cNvPr id="71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201</a:t>
            </a:fld>
            <a:endParaRPr/>
          </a:p>
        </p:txBody>
      </p:sp>
      <p:sp>
        <p:nvSpPr>
          <p:cNvPr id="71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72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202</a:t>
            </a:fld>
            <a:endParaRPr/>
          </a:p>
        </p:txBody>
      </p:sp>
      <p:sp>
        <p:nvSpPr>
          <p:cNvPr id="71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7D65CA9-398D-093D-8336-2AD3AF90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234" y="1442612"/>
            <a:ext cx="5855788" cy="52788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取得</a:t>
            </a:r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預設密碼</a:t>
            </a:r>
          </a:p>
        </p:txBody>
      </p:sp>
      <p:sp>
        <p:nvSpPr>
          <p:cNvPr id="72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exec -it </a:t>
            </a:r>
            <a:r>
              <a:rPr dirty="0" err="1"/>
              <a:t>jenkins</a:t>
            </a:r>
            <a:r>
              <a:rPr dirty="0"/>
              <a:t> cat /var/</a:t>
            </a:r>
            <a:r>
              <a:rPr dirty="0" err="1"/>
              <a:t>jenkins_home</a:t>
            </a:r>
            <a:r>
              <a:rPr dirty="0"/>
              <a:t>/secrets/</a:t>
            </a:r>
            <a:r>
              <a:rPr dirty="0" err="1"/>
              <a:t>initialAdminPassword</a:t>
            </a:r>
            <a:endParaRPr dirty="0"/>
          </a:p>
        </p:txBody>
      </p:sp>
      <p:sp>
        <p:nvSpPr>
          <p:cNvPr id="72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203</a:t>
            </a:fld>
            <a:endParaRPr/>
          </a:p>
        </p:txBody>
      </p:sp>
      <p:sp>
        <p:nvSpPr>
          <p:cNvPr id="72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安裝預設套件</a:t>
            </a:r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 – 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選擇install</a:t>
            </a:r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 suggested plugins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204</a:t>
            </a:fld>
            <a:endParaRPr/>
          </a:p>
        </p:txBody>
      </p:sp>
      <p:sp>
        <p:nvSpPr>
          <p:cNvPr id="7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5B9D274-9E5D-8E6E-A66F-7C2F88A6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972" y="1692611"/>
            <a:ext cx="5479284" cy="50288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新增</a:t>
            </a:r>
            <a:r>
              <a:t>Admin User</a:t>
            </a:r>
          </a:p>
        </p:txBody>
      </p:sp>
      <p:sp>
        <p:nvSpPr>
          <p:cNvPr id="73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205</a:t>
            </a:fld>
            <a:endParaRPr/>
          </a:p>
        </p:txBody>
      </p:sp>
      <p:sp>
        <p:nvSpPr>
          <p:cNvPr id="7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BEB1CF0-503B-5B82-4C23-3B70DA78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29" y="1446324"/>
            <a:ext cx="6189372" cy="52751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rPr lang="en-US" dirty="0" err="1">
                <a:sym typeface="Helvetica"/>
              </a:rPr>
              <a:t>Jenkins</a:t>
            </a:r>
            <a:r>
              <a:rPr lang="en-US" dirty="0">
                <a:sym typeface="Helvetica"/>
              </a:rPr>
              <a:t> URL</a:t>
            </a:r>
            <a:r>
              <a:rPr lang="en-US" dirty="0"/>
              <a:t> – </a:t>
            </a:r>
            <a:r>
              <a:rPr lang="en-US" dirty="0" err="1"/>
              <a:t>換成VM</a:t>
            </a:r>
            <a:r>
              <a:rPr lang="en-US" dirty="0"/>
              <a:t> </a:t>
            </a:r>
            <a:r>
              <a:rPr lang="en-US" dirty="0" err="1"/>
              <a:t>內部IP</a:t>
            </a:r>
            <a:endParaRPr dirty="0"/>
          </a:p>
        </p:txBody>
      </p:sp>
      <p:sp>
        <p:nvSpPr>
          <p:cNvPr id="7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206</a:t>
            </a:fld>
            <a:endParaRPr/>
          </a:p>
        </p:txBody>
      </p:sp>
      <p:sp>
        <p:nvSpPr>
          <p:cNvPr id="7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CAC99ED-8907-C202-57F0-2F730E7E7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749" y="1482781"/>
            <a:ext cx="5916455" cy="537521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進入操作畫面</a:t>
            </a:r>
          </a:p>
        </p:txBody>
      </p:sp>
      <p:sp>
        <p:nvSpPr>
          <p:cNvPr id="74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207</a:t>
            </a:fld>
            <a:endParaRPr/>
          </a:p>
        </p:txBody>
      </p:sp>
      <p:pic>
        <p:nvPicPr>
          <p:cNvPr id="74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247"/>
            <a:ext cx="10538374" cy="4879487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and Jenkins hook together</a:t>
            </a:r>
          </a:p>
        </p:txBody>
      </p:sp>
      <p:sp>
        <p:nvSpPr>
          <p:cNvPr id="74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208</a:t>
            </a:fld>
            <a:endParaRPr/>
          </a:p>
        </p:txBody>
      </p:sp>
      <p:sp>
        <p:nvSpPr>
          <p:cNvPr id="7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gitlab</a:t>
            </a:r>
            <a:r>
              <a:rPr dirty="0"/>
              <a:t> user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rPr dirty="0" err="1"/>
              <a:t>Access</a:t>
            </a:r>
            <a:r>
              <a:rPr dirty="0"/>
              <a:t> token - 1</a:t>
            </a:r>
          </a:p>
        </p:txBody>
      </p:sp>
      <p:sp>
        <p:nvSpPr>
          <p:cNvPr id="75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209</a:t>
            </a:fld>
            <a:endParaRPr/>
          </a:p>
        </p:txBody>
      </p:sp>
      <p:sp>
        <p:nvSpPr>
          <p:cNvPr id="75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FBA3BE3-77E7-897D-F46B-54C60D9D9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72" y="1715548"/>
            <a:ext cx="4445000" cy="4445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7672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設定此</a:t>
            </a:r>
            <a:r>
              <a:rPr dirty="0" err="1"/>
              <a:t>token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權限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210</a:t>
            </a:fld>
            <a:endParaRPr/>
          </a:p>
        </p:txBody>
      </p:sp>
      <p:pic>
        <p:nvPicPr>
          <p:cNvPr id="75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2" y="1814307"/>
            <a:ext cx="9614301" cy="4802085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8620">
              <a:defRPr sz="3570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得到</a:t>
            </a:r>
            <a:r>
              <a:rPr dirty="0" err="1"/>
              <a:t>token</a:t>
            </a:r>
            <a:br>
              <a:rPr dirty="0"/>
            </a:br>
            <a:endParaRPr dirty="0"/>
          </a:p>
        </p:txBody>
      </p:sp>
      <p:sp>
        <p:nvSpPr>
          <p:cNvPr id="7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211</a:t>
            </a:fld>
            <a:endParaRPr/>
          </a:p>
        </p:txBody>
      </p:sp>
      <p:pic>
        <p:nvPicPr>
          <p:cNvPr id="76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753047"/>
            <a:ext cx="6047234" cy="50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212</a:t>
            </a:fld>
            <a:endParaRPr/>
          </a:p>
        </p:txBody>
      </p:sp>
      <p:pic>
        <p:nvPicPr>
          <p:cNvPr id="77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4" y="1853247"/>
            <a:ext cx="9932127" cy="4934998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8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213</a:t>
            </a:fld>
            <a:endParaRPr/>
          </a:p>
        </p:txBody>
      </p:sp>
      <p:pic>
        <p:nvPicPr>
          <p:cNvPr id="77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700608"/>
            <a:ext cx="10379952" cy="5157393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Jenkins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系統參數設定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214</a:t>
            </a:fld>
            <a:endParaRPr/>
          </a:p>
        </p:txBody>
      </p:sp>
      <p:pic>
        <p:nvPicPr>
          <p:cNvPr id="790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719072"/>
            <a:ext cx="10377452" cy="5161501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Jenkins Server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rPr dirty="0" err="1"/>
              <a:t>GitLab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215</a:t>
            </a:fld>
            <a:endParaRPr/>
          </a:p>
        </p:txBody>
      </p:sp>
      <p:pic>
        <p:nvPicPr>
          <p:cNvPr id="795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474" y="1853247"/>
            <a:ext cx="10807467" cy="4754162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t>token</a:t>
            </a:r>
          </a:p>
        </p:txBody>
      </p:sp>
      <p:sp>
        <p:nvSpPr>
          <p:cNvPr id="80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216</a:t>
            </a:fld>
            <a:endParaRPr/>
          </a:p>
        </p:txBody>
      </p:sp>
      <p:pic>
        <p:nvPicPr>
          <p:cNvPr id="800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18" y="2061597"/>
            <a:ext cx="8438339" cy="4177843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確認</a:t>
            </a:r>
            <a:r>
              <a:t>URL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Credentials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</a:t>
            </a:r>
            <a:r>
              <a:t>Test Connection</a:t>
            </a:r>
          </a:p>
        </p:txBody>
      </p:sp>
      <p:sp>
        <p:nvSpPr>
          <p:cNvPr id="80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217</a:t>
            </a:fld>
            <a:endParaRPr/>
          </a:p>
        </p:txBody>
      </p:sp>
      <p:pic>
        <p:nvPicPr>
          <p:cNvPr id="805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22" y="1497884"/>
            <a:ext cx="7588577" cy="5005574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A19F300-A744-954C-F08D-9CA6009E5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Jenkins Kubernetes plugin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097E401-93EC-740A-7B68-9FE0E48C6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BD7F680-2C2E-9256-F9A6-49F0DB83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1433022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BE1A3-0D43-7B30-8DA8-0C7F1D89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plugin </a:t>
            </a:r>
            <a:r>
              <a:rPr kumimoji="1" lang="zh-TW" altLang="en-US" dirty="0"/>
              <a:t>網站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1757CF-3AEF-BB1E-4EFB-44FAD9936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3"/>
              </a:rPr>
              <a:t>https://plugins.jenkins.io/ui/search?query=kubernetes</a:t>
            </a:r>
            <a:br>
              <a:rPr kumimoji="1" lang="en-US" altLang="zh-TW" dirty="0"/>
            </a:b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7011EF-6D14-CD89-55B8-42ED1673D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230" y="2633876"/>
            <a:ext cx="6876437" cy="415597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A40F5D-DE6E-23AC-3A88-F84A518E53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930405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  <a:r>
              <a:rPr lang="zh-TW" altLang="en-US" dirty="0"/>
              <a:t> </a:t>
            </a:r>
            <a:r>
              <a:rPr lang="en-US" altLang="zh-TW" dirty="0"/>
              <a:t>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CN" altLang="en-US" strike="sngStrike" dirty="0"/>
              <a:t>宣告</a:t>
            </a:r>
            <a:r>
              <a:rPr lang="en-US" altLang="zh-CN" strike="sngStrike" dirty="0"/>
              <a:t>Docker </a:t>
            </a:r>
            <a:r>
              <a:rPr lang="zh-CN" altLang="en-US" strike="sngStrike" dirty="0"/>
              <a:t>對外提供哪些</a:t>
            </a:r>
            <a:r>
              <a:rPr lang="en-US" altLang="zh-CN" strike="sngStrike" dirty="0"/>
              <a:t>port</a:t>
            </a:r>
            <a:endParaRPr lang="en-US" altLang="zh-TW" strike="sngStrike" dirty="0"/>
          </a:p>
          <a:p>
            <a:pPr lvl="1"/>
            <a:r>
              <a:rPr lang="en-US" altLang="zh-TW" strike="sngStrike" dirty="0"/>
              <a:t>EXPOSE &lt;port&gt; [&lt;port&gt;/&lt;protocol&gt;...]</a:t>
            </a:r>
          </a:p>
          <a:p>
            <a:pPr lvl="1"/>
            <a:r>
              <a:rPr lang="zh-CN" altLang="en-US" strike="sngStrike" dirty="0"/>
              <a:t>預設為</a:t>
            </a:r>
            <a:r>
              <a:rPr lang="en-US" altLang="zh-TW" strike="sngStrike" dirty="0"/>
              <a:t> TCP port</a:t>
            </a:r>
          </a:p>
          <a:p>
            <a:pPr lvl="2"/>
            <a:r>
              <a:rPr lang="en-US" altLang="zh-TW" strike="sngStrike" dirty="0"/>
              <a:t>Ex: EXPOSE 80/TCP</a:t>
            </a:r>
          </a:p>
          <a:p>
            <a:pPr lvl="2"/>
            <a:r>
              <a:rPr lang="en-US" altLang="zh-TW" strike="sngStrike" dirty="0"/>
              <a:t>Ex: EXPOSE 8000/UDP</a:t>
            </a:r>
          </a:p>
          <a:p>
            <a:pPr lvl="1"/>
            <a:r>
              <a:rPr lang="zh-CN" altLang="en-US" strike="sngStrike" dirty="0"/>
              <a:t>可多組</a:t>
            </a:r>
            <a:endParaRPr lang="en-US" altLang="zh-TW" strike="sngStrike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83132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5C1EF2-8692-FFC9-7D2E-B7B77DC8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plugin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3E1BD5-A539-8483-B91D-ECD795C2C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https://plugins.jenkins.io/kubernetes/#documentation</a:t>
            </a:r>
            <a:endParaRPr kumimoji="1" lang="en-US" altLang="zh-TW" dirty="0"/>
          </a:p>
          <a:p>
            <a:r>
              <a:rPr lang="en-US" altLang="zh-TW" dirty="0"/>
              <a:t>A running Kubernetes cluster 1.14 or later. For OpenShift users, this means OpenShift Container Platform 4.x.</a:t>
            </a:r>
          </a:p>
          <a:p>
            <a:r>
              <a:rPr lang="en-US" altLang="zh-TW" dirty="0"/>
              <a:t>A Jenkins instance installed</a:t>
            </a:r>
          </a:p>
          <a:p>
            <a:r>
              <a:rPr lang="en-US" altLang="zh-TW" dirty="0"/>
              <a:t>The Jenkins Kubernetes plugin installed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0E9D24-F2A8-FC90-090A-3A2117D0E6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574124"/>
      </p:ext>
    </p:extLst>
  </p:cSld>
  <p:clrMapOvr>
    <a:masterClrMapping/>
  </p:clrMapOvr>
  <p:transition spd="med"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263A1-3C33-696C-8918-5C717B85A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配置 </a:t>
            </a:r>
            <a:r>
              <a:rPr kumimoji="1" lang="en-US" altLang="zh-TW" dirty="0"/>
              <a:t>Kubernetes plugin – </a:t>
            </a:r>
            <a:r>
              <a:rPr kumimoji="1" lang="zh-TW" altLang="en-US" dirty="0"/>
              <a:t>管理</a:t>
            </a:r>
            <a:r>
              <a:rPr kumimoji="1" lang="en-US" altLang="zh-TW" dirty="0"/>
              <a:t>Jenkins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4BF95F-F6B3-F72A-CD3F-4F338560F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4F812C-4958-6672-E403-C8AAB9EDC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85" y="1515093"/>
            <a:ext cx="8009173" cy="527112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624347-273D-6608-D651-7CCEF2E8F6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20357"/>
      </p:ext>
    </p:extLst>
  </p:cSld>
  <p:clrMapOvr>
    <a:masterClrMapping/>
  </p:clrMapOvr>
  <p:transition spd="med"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4EB796-F31E-B86C-B214-46DEE504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 </a:t>
            </a:r>
            <a:r>
              <a:rPr kumimoji="1" lang="en-US" altLang="zh-TW" dirty="0"/>
              <a:t>Kubernetes plugin – </a:t>
            </a:r>
            <a:r>
              <a:rPr kumimoji="1" lang="zh-TW" altLang="en-US" dirty="0"/>
              <a:t>管理外掛程式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A42320-D22C-C3DA-6798-3AD91BA6A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A3B534-7606-508F-9369-601A23617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9" y="1630594"/>
            <a:ext cx="10144259" cy="504012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52B361-AEF0-0CE9-9E62-60A77FBD0E0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024805"/>
      </p:ext>
    </p:extLst>
  </p:cSld>
  <p:clrMapOvr>
    <a:masterClrMapping/>
  </p:clrMapOvr>
  <p:transition spd="med"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CB1649-FB66-A5E5-F515-F6859CD0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 </a:t>
            </a:r>
            <a:r>
              <a:rPr kumimoji="1" lang="en-US" altLang="zh-TW" dirty="0"/>
              <a:t>Kubernetes plugin – 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Jenkins plugin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6B2B21A-6CD3-1BB9-449C-E4EA4924B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1D3CFE-3BF0-2E56-A2F9-00E4109ED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85" y="1736261"/>
            <a:ext cx="9873803" cy="4929111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D8A11E-1F20-EEEB-CCCF-1907A5D9B79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354791"/>
      </p:ext>
    </p:extLst>
  </p:cSld>
  <p:clrMapOvr>
    <a:masterClrMapping/>
  </p:clrMapOvr>
  <p:transition spd="med"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32CE6E-3088-E543-8666-2562A823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配置 </a:t>
            </a:r>
            <a:r>
              <a:rPr kumimoji="1" lang="en-US" altLang="zh-TW" dirty="0"/>
              <a:t>Kubernetes plugin – </a:t>
            </a:r>
            <a:r>
              <a:rPr kumimoji="1" lang="zh-TW" altLang="en-US" dirty="0"/>
              <a:t>管理節點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DA3515-5DF0-6373-325C-BBF5DB85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1CB995-344B-94A5-0347-549044004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96" y="1484925"/>
            <a:ext cx="9809408" cy="492035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7D9C1D-C2E0-E929-1F0C-2FB751B87E4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417846"/>
      </p:ext>
    </p:extLst>
  </p:cSld>
  <p:clrMapOvr>
    <a:masterClrMapping/>
  </p:clrMapOvr>
  <p:transition spd="med"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D793-9205-F3B8-FDA9-0616CA98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配置 </a:t>
            </a:r>
            <a:r>
              <a:rPr kumimoji="1" lang="en-US" altLang="zh-TW" dirty="0"/>
              <a:t>Kubernetes plugin – configure clouds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B5D35B-C074-788E-8AA0-715382397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D5321B-46C4-5A1D-374B-FA4EC5F22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9593"/>
            <a:ext cx="12192000" cy="438039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A9EB76-9D9C-06C8-7335-62271D2F8D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974266"/>
      </p:ext>
    </p:extLst>
  </p:cSld>
  <p:clrMapOvr>
    <a:masterClrMapping/>
  </p:clrMapOvr>
  <p:transition spd="med"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9ADA2-9BBD-C6F3-F414-F1E4A97B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Kubernetes </a:t>
            </a:r>
            <a:r>
              <a:rPr kumimoji="1" lang="zh-TW" altLang="en-US" dirty="0"/>
              <a:t>介接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E0DF60-6230-5E1C-E01C-794666EBD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643592-1379-373D-D8A1-58E238FD1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38" y="1985433"/>
            <a:ext cx="6965682" cy="441984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BE0BDE-2C5A-1E94-AD61-E8DAA90BF0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159808"/>
      </p:ext>
    </p:extLst>
  </p:cSld>
  <p:clrMapOvr>
    <a:masterClrMapping/>
  </p:clrMapOvr>
  <p:transition spd="med"/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0D85612-1326-110C-E86D-E45A3359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Server URL -1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93748BC-7374-A0B7-3D5A-5E7263F5A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66769"/>
            <a:ext cx="10515600" cy="26690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6623FF-B980-E7A2-4585-11BF7D4E2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3393544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0EEA492-F62C-B408-188F-377CF2AD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Server URL -2 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2094F0B-8B5F-13AA-F98D-02BAAB37B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5561" y="1825625"/>
            <a:ext cx="5400878" cy="435133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39D9737A-6D33-92F0-A9DA-AD1B46A0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5503515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14E3A3-C9A0-143E-E1D1-43D4FFE9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Server certificate authority data -1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3FD9E9A-220C-815A-33C7-E07C9F884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94008"/>
            <a:ext cx="10515600" cy="3414571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C2562C-F50B-4487-E588-150A97222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7140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 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strike="sngStrike" dirty="0"/>
              <a:t>在</a:t>
            </a:r>
            <a:r>
              <a:rPr lang="en-US" altLang="zh-TW" strike="sngStrike" dirty="0"/>
              <a:t>local</a:t>
            </a:r>
            <a:r>
              <a:rPr lang="zh-TW" altLang="en-US" strike="sngStrike" dirty="0"/>
              <a:t>端建立</a:t>
            </a:r>
            <a:r>
              <a:rPr lang="en-US" altLang="zh-TW" strike="sngStrike" dirty="0"/>
              <a:t>volume</a:t>
            </a:r>
            <a:r>
              <a:rPr lang="zh-TW" altLang="en-US" strike="sngStrike" dirty="0"/>
              <a:t>，並接到</a:t>
            </a:r>
            <a:r>
              <a:rPr lang="en-US" altLang="zh-TW" strike="sngStrike" dirty="0"/>
              <a:t>container</a:t>
            </a:r>
            <a:r>
              <a:rPr lang="zh-TW" altLang="en-US" strike="sngStrike" dirty="0"/>
              <a:t>內的 </a:t>
            </a:r>
            <a:r>
              <a:rPr lang="en-US" altLang="zh-TW" strike="sngStrike" dirty="0"/>
              <a:t>/volume1 </a:t>
            </a:r>
          </a:p>
          <a:p>
            <a:pPr lvl="1"/>
            <a:r>
              <a:rPr lang="en-US" altLang="zh-TW" strike="sngStrike" dirty="0"/>
              <a:t>VOLUME [“/volume1”] </a:t>
            </a:r>
          </a:p>
          <a:p>
            <a:pPr lvl="1"/>
            <a:r>
              <a:rPr lang="en-US" altLang="zh-TW" strike="sngStrike" dirty="0"/>
              <a:t>VOLUME [“/volume1”, “/volume2” …..]</a:t>
            </a:r>
          </a:p>
          <a:p>
            <a:pPr lvl="1"/>
            <a:r>
              <a:rPr lang="zh-CN" altLang="en-US" strike="sngStrike" dirty="0"/>
              <a:t>可多組</a:t>
            </a:r>
            <a:endParaRPr lang="en-US" altLang="zh-TW" strike="sngStrike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20719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5E4411F-0A3A-36B3-5B64-962244A05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Server certificate authority data -2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473A9AC-15E4-201D-6123-8B3681536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6676" y="1825625"/>
            <a:ext cx="4378647" cy="435133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342C7B73-BC1F-C0CC-5C8F-B11359BF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8724454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470C0D-4404-B75A-1745-3F94987D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1</a:t>
            </a:r>
            <a:r>
              <a:rPr kumimoji="1" lang="zh-TW" altLang="en-US" dirty="0"/>
              <a:t>位 </a:t>
            </a:r>
            <a:r>
              <a:rPr kumimoji="1" lang="en-US" altLang="zh-TW" dirty="0"/>
              <a:t>Kubernetes User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3580A7-EFFC-06EC-DFBD-57BA2CAAA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38646"/>
            <a:ext cx="10515600" cy="1325296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BF408C-98B6-90EC-1B3D-9A7DC0C9D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312741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A8B5D83-78D6-3949-00A2-E062FF379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填入</a:t>
            </a:r>
            <a:r>
              <a:rPr kumimoji="1" lang="en-US" altLang="zh-TW" dirty="0"/>
              <a:t>Kubernetes User</a:t>
            </a:r>
            <a:r>
              <a:rPr kumimoji="1" lang="zh-TW" altLang="en-US" dirty="0"/>
              <a:t> </a:t>
            </a:r>
            <a:r>
              <a:rPr kumimoji="1" lang="en-US" altLang="zh-TW" dirty="0"/>
              <a:t>token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6A75299-0E19-B367-AB71-CCA1255D7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93" y="1825625"/>
            <a:ext cx="8819614" cy="4351338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76C4C41-278F-0716-A708-292EE62F3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835932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401676C-EF9F-75FB-DAE4-5CFDAA03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填入</a:t>
            </a:r>
            <a:r>
              <a:rPr kumimoji="1" lang="en-US" altLang="zh-TW" dirty="0"/>
              <a:t>Kubernetes User</a:t>
            </a:r>
            <a:r>
              <a:rPr kumimoji="1" lang="zh-TW" altLang="en-US" dirty="0"/>
              <a:t> </a:t>
            </a:r>
            <a:r>
              <a:rPr kumimoji="1" lang="en-US" altLang="zh-TW" dirty="0"/>
              <a:t>token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C3E71BC-B8A6-0852-D87E-5D0A12CC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3578"/>
            <a:ext cx="10515600" cy="3355432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326E836-7241-9B61-5778-0A17DEF5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904481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66A2B2-8E5C-D0EA-47DF-3B903EB5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測試與</a:t>
            </a:r>
            <a:r>
              <a:rPr kumimoji="1" lang="en-US" altLang="zh-TW" dirty="0"/>
              <a:t>Kubernetes </a:t>
            </a:r>
            <a:r>
              <a:rPr kumimoji="1" lang="zh-TW" altLang="en-US" dirty="0"/>
              <a:t>取得連線授權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A56F711-85A1-79CF-71DD-BBBDBE1F9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56548"/>
            <a:ext cx="10515600" cy="1289492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A145E6-7E51-BDDC-374A-65095265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990587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55CB9C-FFA1-E454-AAE1-E9F2A983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Jenkins-agent: Pod Template </a:t>
            </a:r>
            <a:endParaRPr kumimoji="1"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EC297DB0-81A8-B439-6DC1-6B2A4DA22C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Name: </a:t>
            </a:r>
            <a:r>
              <a:rPr lang="en-US" altLang="zh-TW" dirty="0" err="1"/>
              <a:t>jenkins</a:t>
            </a:r>
            <a:r>
              <a:rPr lang="en-US" altLang="zh-TW" dirty="0"/>
              <a:t>-slave</a:t>
            </a:r>
          </a:p>
          <a:p>
            <a:r>
              <a:rPr lang="en-US" altLang="zh-TW" dirty="0"/>
              <a:t>Labels: </a:t>
            </a:r>
            <a:r>
              <a:rPr lang="en-US" altLang="zh-TW" dirty="0" err="1"/>
              <a:t>jenkins</a:t>
            </a:r>
            <a:r>
              <a:rPr lang="en-US" altLang="zh-TW" dirty="0"/>
              <a:t>-slave</a:t>
            </a:r>
          </a:p>
          <a:p>
            <a:r>
              <a:rPr lang="en-US" altLang="zh-TW" dirty="0"/>
              <a:t>Usage:</a:t>
            </a:r>
            <a:r>
              <a:rPr lang="zh-TW" altLang="en-US" dirty="0"/>
              <a:t> 盡可能使用這個節點</a:t>
            </a:r>
            <a:endParaRPr lang="en-US" altLang="zh-TW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F716BC57-4647-20FB-1A6D-F1E528A12E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09719" y="1825625"/>
            <a:ext cx="3238561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F0FB261-5189-B149-09C5-3E3F6F01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788964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35273D-9BE9-5591-7C32-87541C1B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Jenkins-agent: Container Template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E31598-CE79-B29B-70AF-5361FD4875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84286" y="1825625"/>
            <a:ext cx="3489428" cy="4351338"/>
          </a:xfrm>
          <a:prstGeom prst="rect">
            <a:avLst/>
          </a:prstGeom>
        </p:spPr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D1528C8-D6E8-FF9A-53F5-071DB7E96D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Name: </a:t>
            </a:r>
            <a:r>
              <a:rPr lang="en-US" altLang="zh-TW" dirty="0" err="1"/>
              <a:t>jenkins</a:t>
            </a:r>
            <a:r>
              <a:rPr lang="en-US" altLang="zh-TW" dirty="0"/>
              <a:t>-slave</a:t>
            </a:r>
          </a:p>
          <a:p>
            <a:r>
              <a:rPr lang="en-US" altLang="zh-TW" dirty="0"/>
              <a:t>Docker image: Jenkins/inbound-agent</a:t>
            </a:r>
          </a:p>
          <a:p>
            <a:r>
              <a:rPr lang="en-US" altLang="zh-TW" dirty="0"/>
              <a:t>Working directory: /home/</a:t>
            </a:r>
            <a:r>
              <a:rPr lang="en-US" altLang="zh-TW" dirty="0" err="1"/>
              <a:t>jenkins</a:t>
            </a:r>
            <a:r>
              <a:rPr lang="en-US" altLang="zh-TW" dirty="0"/>
              <a:t>/agent</a:t>
            </a:r>
          </a:p>
          <a:p>
            <a:r>
              <a:rPr lang="en-US" altLang="zh-TW" dirty="0"/>
              <a:t>Command to run: sleep</a:t>
            </a:r>
          </a:p>
          <a:p>
            <a:r>
              <a:rPr lang="en-US" altLang="zh-TW" dirty="0"/>
              <a:t>Arguments to pass to the command: 9999999</a:t>
            </a:r>
          </a:p>
          <a:p>
            <a:r>
              <a:rPr lang="en-US" altLang="zh-TW" dirty="0"/>
              <a:t>Allocate pseudo-TTY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89C44F6-0DFE-A385-FFB7-5ABEF031B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638784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D05EE34-5D41-E9B0-741C-A54581718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存檔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25DAC2D-FA6A-9D0B-44E0-21FF32DE5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449" y="1825625"/>
            <a:ext cx="7725102" cy="4351338"/>
          </a:xfr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25B4FD3-1578-D6FB-36CD-F01B6160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1489523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B535AEE-D9A7-544A-2A69-8897B9FC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新建</a:t>
            </a:r>
            <a:r>
              <a:rPr lang="en-US" altLang="zh-TW" dirty="0"/>
              <a:t>Jenkins project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B4A4211-BD06-19F3-8C04-A8C7B17BF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2C70D21-E15F-642E-88B8-A4D274D8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148191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t>Git project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同名專案</a:t>
            </a:r>
          </a:p>
        </p:txBody>
      </p:sp>
      <p:sp>
        <p:nvSpPr>
          <p:cNvPr id="81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239</a:t>
            </a:fld>
            <a:endParaRPr/>
          </a:p>
        </p:txBody>
      </p:sp>
      <p:sp>
        <p:nvSpPr>
          <p:cNvPr id="81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grpSp>
        <p:nvGrpSpPr>
          <p:cNvPr id="814" name="影像圖庫"/>
          <p:cNvGrpSpPr/>
          <p:nvPr/>
        </p:nvGrpSpPr>
        <p:grpSpPr>
          <a:xfrm>
            <a:off x="556159" y="1344534"/>
            <a:ext cx="9821334" cy="5207001"/>
            <a:chOff x="0" y="0"/>
            <a:chExt cx="9821333" cy="5207000"/>
          </a:xfrm>
        </p:grpSpPr>
        <p:pic>
          <p:nvPicPr>
            <p:cNvPr id="812" name="截圖 2021-10-27 上午7.07.34.png" descr="截圖 2021-10-27 上午7.07.34.png"/>
            <p:cNvPicPr>
              <a:picLocks noChangeAspect="1"/>
            </p:cNvPicPr>
            <p:nvPr/>
          </p:nvPicPr>
          <p:blipFill>
            <a:blip r:embed="rId2"/>
            <a:srcRect t="5523" b="5523"/>
            <a:stretch>
              <a:fillRect/>
            </a:stretch>
          </p:blipFill>
          <p:spPr>
            <a:xfrm>
              <a:off x="0" y="0"/>
              <a:ext cx="9821334" cy="466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3" name="說明"/>
            <p:cNvSpPr/>
            <p:nvPr/>
          </p:nvSpPr>
          <p:spPr>
            <a:xfrm>
              <a:off x="0" y="4737100"/>
              <a:ext cx="9821334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r>
                <a:t>說明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89621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550452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在Branch Sources設定原始碼來源，Project Repository及</a:t>
            </a:r>
            <a:r>
              <a:t>Credentials</a:t>
            </a:r>
          </a:p>
        </p:txBody>
      </p:sp>
      <p:sp>
        <p:nvSpPr>
          <p:cNvPr id="81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240</a:t>
            </a:fld>
            <a:endParaRPr/>
          </a:p>
        </p:txBody>
      </p:sp>
      <p:sp>
        <p:nvSpPr>
          <p:cNvPr id="8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1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7" y="2137155"/>
            <a:ext cx="11690466" cy="4487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0DCB7B0-7820-7DCE-C6FF-F20D08B2D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007" y="1217027"/>
            <a:ext cx="5432826" cy="27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87238"/>
      </p:ext>
    </p:extLst>
  </p:cSld>
  <p:clrMapOvr>
    <a:masterClrMapping/>
  </p:clrMapOvr>
  <p:transition spd="med"/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觸發方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觸發方式</a:t>
            </a:r>
            <a:endParaRPr dirty="0"/>
          </a:p>
        </p:txBody>
      </p:sp>
      <p:sp>
        <p:nvSpPr>
          <p:cNvPr id="827" name="Gitlab 與Jenkins hook，由gitlab push 通知給Jenkins…"/>
          <p:cNvSpPr txBox="1">
            <a:spLocks noGrp="1"/>
          </p:cNvSpPr>
          <p:nvPr>
            <p:ph type="body" idx="1"/>
          </p:nvPr>
        </p:nvSpPr>
        <p:spPr>
          <a:xfrm>
            <a:off x="1145645" y="1977293"/>
            <a:ext cx="8946542" cy="4195482"/>
          </a:xfrm>
          <a:prstGeom prst="rect">
            <a:avLst/>
          </a:prstGeom>
        </p:spPr>
        <p:txBody>
          <a:bodyPr/>
          <a:lstStyle/>
          <a:p>
            <a:r>
              <a:rPr dirty="0"/>
              <a:t>Gitlab </a:t>
            </a:r>
            <a:r>
              <a:rPr dirty="0" err="1"/>
              <a:t>與Jenkins</a:t>
            </a:r>
            <a:r>
              <a:rPr dirty="0"/>
              <a:t> </a:t>
            </a:r>
            <a:r>
              <a:rPr dirty="0" err="1"/>
              <a:t>hook，由gitlab</a:t>
            </a:r>
            <a:r>
              <a:rPr dirty="0"/>
              <a:t> push </a:t>
            </a:r>
            <a:r>
              <a:rPr dirty="0" err="1"/>
              <a:t>通知給Jenkins</a:t>
            </a:r>
            <a:endParaRPr dirty="0"/>
          </a:p>
          <a:p>
            <a:r>
              <a:rPr dirty="0" err="1"/>
              <a:t>Jenkins定期向gitlab</a:t>
            </a:r>
            <a:r>
              <a:rPr dirty="0"/>
              <a:t> </a:t>
            </a:r>
            <a:r>
              <a:rPr dirty="0" err="1"/>
              <a:t>檢查是否有所更新</a:t>
            </a:r>
            <a:endParaRPr dirty="0"/>
          </a:p>
        </p:txBody>
      </p:sp>
      <p:sp>
        <p:nvSpPr>
          <p:cNvPr id="82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9597390"/>
      </p:ext>
    </p:extLst>
  </p:cSld>
  <p:clrMapOvr>
    <a:masterClrMapping/>
  </p:clrMapOvr>
  <p:transition spd="med"/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1EC6C8-8452-C902-7DA3-238B1163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3600" dirty="0"/>
              <a:t>讀取</a:t>
            </a:r>
            <a:r>
              <a:rPr kumimoji="1" lang="en-US" altLang="zh-TW" sz="3600" dirty="0" err="1"/>
              <a:t>Jenkinsfile</a:t>
            </a:r>
            <a:r>
              <a:rPr kumimoji="1" lang="en-US" altLang="zh-TW" sz="3600" dirty="0"/>
              <a:t>,</a:t>
            </a:r>
            <a:r>
              <a:rPr kumimoji="1" lang="zh-TW" altLang="en-US" sz="3600" dirty="0"/>
              <a:t> 設定每分鐘向</a:t>
            </a:r>
            <a:r>
              <a:rPr kumimoji="1" lang="en-US" altLang="zh-TW" sz="3600" dirty="0" err="1"/>
              <a:t>gitlab</a:t>
            </a:r>
            <a:r>
              <a:rPr kumimoji="1" lang="zh-TW" altLang="en-US" sz="3600" dirty="0"/>
              <a:t>進行檢查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D69F71-1E12-CE40-8B8D-26403064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8951"/>
            <a:ext cx="12192000" cy="3088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0AD881F-04BC-6794-7EF5-5AC8CC2BBED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426296"/>
      </p:ext>
    </p:extLst>
  </p:cSld>
  <p:clrMapOvr>
    <a:masterClrMapping/>
  </p:clrMapOvr>
  <p:transition spd="med"/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57B386-C35F-8FAD-5E61-581AA3D9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專案建立完成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06A936-42E7-F2D5-A7E3-DD250454B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883" y="2059819"/>
            <a:ext cx="6223178" cy="420405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3DA21B-652B-8CCD-BFCE-C99E82EA50A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166872"/>
      </p:ext>
    </p:extLst>
  </p:cSld>
  <p:clrMapOvr>
    <a:masterClrMapping/>
  </p:clrMapOvr>
  <p:transition spd="med"/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對不同分支進行進階設定：選擇master —&gt; 檢視設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654"/>
            </a:lvl1pPr>
          </a:lstStyle>
          <a:p>
            <a:r>
              <a:t>對不同分支進行進階設定：選擇master —&gt; 檢視設定</a:t>
            </a:r>
          </a:p>
        </p:txBody>
      </p:sp>
      <p:sp>
        <p:nvSpPr>
          <p:cNvPr id="822" name="按兩下來編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7160" indent="-137160" defTabSz="182880">
              <a:spcBef>
                <a:spcPts val="400"/>
              </a:spcBef>
              <a:defRPr sz="1280"/>
            </a:pPr>
            <a:endParaRPr/>
          </a:p>
        </p:txBody>
      </p:sp>
      <p:sp>
        <p:nvSpPr>
          <p:cNvPr id="82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244</a:t>
            </a:fld>
            <a:endParaRPr/>
          </a:p>
        </p:txBody>
      </p:sp>
      <p:pic>
        <p:nvPicPr>
          <p:cNvPr id="82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1" y="2052917"/>
            <a:ext cx="4600423" cy="40994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1282549"/>
      </p:ext>
    </p:extLst>
  </p:cSld>
  <p:clrMapOvr>
    <a:masterClrMapping/>
  </p:clrMapOvr>
  <p:transition spd="med"/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Jenkins Pipeline - Jenkinsfile 寫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rPr lang="en-US" dirty="0"/>
              <a:t>Jenkins </a:t>
            </a:r>
            <a:r>
              <a:rPr lang="zh-TW" altLang="en-US" dirty="0"/>
              <a:t>執行</a:t>
            </a:r>
            <a:r>
              <a:rPr lang="en-US" dirty="0"/>
              <a:t>pipeline</a:t>
            </a:r>
            <a:endParaRPr dirty="0"/>
          </a:p>
        </p:txBody>
      </p:sp>
      <p:sp>
        <p:nvSpPr>
          <p:cNvPr id="836" name="按兩下來編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7" name="幻燈片編號"/>
          <p:cNvSpPr txBox="1">
            <a:spLocks noGrp="1"/>
          </p:cNvSpPr>
          <p:nvPr>
            <p:ph type="sldNum" sz="quarter" idx="1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540276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cripted (腳本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Scripted (腳本式)</a:t>
            </a:r>
          </a:p>
        </p:txBody>
      </p:sp>
      <p:sp>
        <p:nvSpPr>
          <p:cNvPr id="840" name="使用Groovy 語法撰寫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0075" lvl="1" indent="-257175" defTabSz="342900">
              <a:spcBef>
                <a:spcPts val="700"/>
              </a:spcBef>
              <a:defRPr sz="2400"/>
            </a:pPr>
            <a:r>
              <a:t>使用Groovy 語法撰寫</a:t>
            </a:r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t>從Checkout程式碼開始自己來</a:t>
            </a:r>
          </a:p>
          <a:p>
            <a:pPr marL="600075" lvl="1" indent="-257175" defTabSz="342900">
              <a:spcBef>
                <a:spcPts val="700"/>
              </a:spcBef>
              <a:defRPr sz="2400"/>
            </a:pPr>
            <a:endParaRPr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t>較靈活</a:t>
            </a:r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t>複雜度較高</a:t>
            </a:r>
          </a:p>
        </p:txBody>
      </p:sp>
      <p:sp>
        <p:nvSpPr>
          <p:cNvPr id="84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246</a:t>
            </a:fld>
            <a:endParaRPr/>
          </a:p>
        </p:txBody>
      </p:sp>
      <p:pic>
        <p:nvPicPr>
          <p:cNvPr id="84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70" y="3446252"/>
            <a:ext cx="3581401" cy="1968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4627603"/>
      </p:ext>
    </p:extLst>
  </p:cSld>
  <p:clrMapOvr>
    <a:masterClrMapping/>
  </p:clrMapOvr>
  <p:transition spd="med"/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Declarative (聲明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Declarative (</a:t>
            </a:r>
            <a:r>
              <a:rPr dirty="0" err="1"/>
              <a:t>聲明式</a:t>
            </a:r>
            <a:r>
              <a:rPr dirty="0"/>
              <a:t>)</a:t>
            </a:r>
          </a:p>
        </p:txBody>
      </p:sp>
      <p:sp>
        <p:nvSpPr>
          <p:cNvPr id="845" name="預先定義架構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8080" lvl="1" indent="-277749" defTabSz="370331">
              <a:spcBef>
                <a:spcPts val="800"/>
              </a:spcBef>
              <a:defRPr sz="2592"/>
            </a:pPr>
            <a:r>
              <a:t>預先定義架構</a:t>
            </a:r>
          </a:p>
          <a:p>
            <a:pPr marL="648080" lvl="1" indent="-277749" defTabSz="370331">
              <a:spcBef>
                <a:spcPts val="800"/>
              </a:spcBef>
              <a:defRPr sz="2592"/>
            </a:pPr>
            <a:endParaRPr/>
          </a:p>
        </p:txBody>
      </p:sp>
      <p:sp>
        <p:nvSpPr>
          <p:cNvPr id="84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247</a:t>
            </a:fld>
            <a:endParaRPr/>
          </a:p>
        </p:txBody>
      </p:sp>
      <p:pic>
        <p:nvPicPr>
          <p:cNvPr id="846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052917"/>
            <a:ext cx="8636001" cy="3467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94373705"/>
      </p:ext>
    </p:extLst>
  </p:cSld>
  <p:clrMapOvr>
    <a:masterClrMapping/>
  </p:clrMapOvr>
  <p:transition spd="med"/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ipeline 語法- agent -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-1</a:t>
            </a:r>
          </a:p>
        </p:txBody>
      </p:sp>
      <p:sp>
        <p:nvSpPr>
          <p:cNvPr id="850" name="全域 (必需): in pipeline block…"/>
          <p:cNvSpPr txBox="1">
            <a:spLocks noGrp="1"/>
          </p:cNvSpPr>
          <p:nvPr>
            <p:ph type="body" idx="1"/>
          </p:nvPr>
        </p:nvSpPr>
        <p:spPr>
          <a:xfrm>
            <a:off x="875202" y="1977293"/>
            <a:ext cx="8946541" cy="4195482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t>全域 (必需): in pipeline block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By stage（選用）: in stage block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endParaRPr/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agent any: 在任何環境執行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agent none: 沒有全域agent，由各stage各自指定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agent label: 在有標籤的環境執行．agent { label 'my-defined-label' }</a:t>
            </a:r>
          </a:p>
        </p:txBody>
      </p:sp>
      <p:sp>
        <p:nvSpPr>
          <p:cNvPr id="85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0747161"/>
      </p:ext>
    </p:extLst>
  </p:cSld>
  <p:clrMapOvr>
    <a:masterClrMapping/>
  </p:clrMapOvr>
  <p:transition spd="med"/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Pipeline 語法- agent -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-2</a:t>
            </a:r>
          </a:p>
        </p:txBody>
      </p:sp>
      <p:sp>
        <p:nvSpPr>
          <p:cNvPr id="854" name="agent dock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agent docker</a:t>
            </a:r>
          </a:p>
          <a:p>
            <a:pPr marL="800100" lvl="1" indent="-342900"/>
            <a:r>
              <a:rPr dirty="0" err="1"/>
              <a:t>使用執行docker</a:t>
            </a:r>
            <a:r>
              <a:rPr dirty="0"/>
              <a:t> </a:t>
            </a:r>
            <a:r>
              <a:rPr dirty="0" err="1"/>
              <a:t>執行agent．在預設node</a:t>
            </a:r>
            <a:r>
              <a:rPr dirty="0"/>
              <a:t> </a:t>
            </a:r>
            <a:r>
              <a:rPr dirty="0" err="1"/>
              <a:t>或匹配的label上執行</a:t>
            </a:r>
            <a:endParaRPr dirty="0"/>
          </a:p>
          <a:p>
            <a:r>
              <a:rPr dirty="0"/>
              <a:t>agent </a:t>
            </a:r>
            <a:r>
              <a:rPr dirty="0" err="1"/>
              <a:t>dockerfile</a:t>
            </a:r>
            <a:endParaRPr dirty="0"/>
          </a:p>
          <a:p>
            <a:pPr marL="800100" lvl="1" indent="-342900"/>
            <a:r>
              <a:rPr dirty="0" err="1"/>
              <a:t>使用dockerfile建立image，並以此環境執行</a:t>
            </a:r>
            <a:endParaRPr lang="en-US" dirty="0"/>
          </a:p>
          <a:p>
            <a:pPr marL="244929" indent="-342900"/>
            <a:r>
              <a:rPr lang="en-US" dirty="0"/>
              <a:t>agent Kubernetes</a:t>
            </a:r>
          </a:p>
          <a:p>
            <a:pPr marL="800100" lvl="1" indent="-342900"/>
            <a:r>
              <a:rPr lang="en-US" dirty="0" err="1"/>
              <a:t>使用</a:t>
            </a:r>
            <a:r>
              <a:rPr lang="en-US" altLang="zh-TW" dirty="0" err="1"/>
              <a:t>k</a:t>
            </a:r>
            <a:r>
              <a:rPr lang="en-US" dirty="0" err="1"/>
              <a:t>ubernetes</a:t>
            </a:r>
            <a:r>
              <a:rPr lang="en-US" dirty="0"/>
              <a:t> </a:t>
            </a:r>
            <a:r>
              <a:rPr lang="en-US" dirty="0" err="1"/>
              <a:t>進行操作</a:t>
            </a:r>
            <a:endParaRPr lang="en-US" dirty="0"/>
          </a:p>
        </p:txBody>
      </p:sp>
      <p:sp>
        <p:nvSpPr>
          <p:cNvPr id="8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121694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8455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5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# </a:t>
            </a:r>
            <a:r>
              <a:rPr lang="en-US" dirty="0" err="1"/>
              <a:t>Python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flask </a:t>
            </a:r>
            <a:r>
              <a:rPr dirty="0" err="1"/>
              <a:t>api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單元測試</a:t>
            </a:r>
            <a:endParaRPr dirty="0"/>
          </a:p>
        </p:txBody>
      </p:sp>
      <p:sp>
        <p:nvSpPr>
          <p:cNvPr id="9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250</a:t>
            </a:fld>
            <a:endParaRPr/>
          </a:p>
        </p:txBody>
      </p:sp>
      <p:sp>
        <p:nvSpPr>
          <p:cNvPr id="9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218158735"/>
      </p:ext>
    </p:extLst>
  </p:cSld>
  <p:clrMapOvr>
    <a:masterClrMapping/>
  </p:clrMapOvr>
  <p:transition spd="med"/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6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251</a:t>
            </a:fld>
            <a:endParaRPr/>
          </a:p>
        </p:txBody>
      </p:sp>
      <p:sp>
        <p:nvSpPr>
          <p:cNvPr id="96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1B2F583-54F0-9913-541A-74EFFCFA0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2317750"/>
            <a:ext cx="64770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06225"/>
      </p:ext>
    </p:extLst>
  </p:cSld>
  <p:clrMapOvr>
    <a:masterClrMapping/>
  </p:clrMapOvr>
  <p:transition spd="med"/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單元測試結果</a:t>
            </a:r>
          </a:p>
        </p:txBody>
      </p:sp>
      <p:sp>
        <p:nvSpPr>
          <p:cNvPr id="9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252</a:t>
            </a:fld>
            <a:endParaRPr/>
          </a:p>
        </p:txBody>
      </p:sp>
      <p:sp>
        <p:nvSpPr>
          <p:cNvPr id="9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E021C2C-E74A-9429-5836-E76588443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006600"/>
            <a:ext cx="8128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06847"/>
      </p:ext>
    </p:extLst>
  </p:cSld>
  <p:clrMapOvr>
    <a:masterClrMapping/>
  </p:clrMapOvr>
  <p:transition spd="med"/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t>Docker image</a:t>
            </a:r>
          </a:p>
        </p:txBody>
      </p:sp>
      <p:sp>
        <p:nvSpPr>
          <p:cNvPr id="91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#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rPr dirty="0" err="1"/>
              <a:t>flask-api</a:t>
            </a:r>
            <a:endParaRPr dirty="0"/>
          </a:p>
          <a:p>
            <a:r>
              <a:rPr dirty="0"/>
              <a:t>docker build </a:t>
            </a:r>
            <a:r>
              <a:rPr dirty="0" err="1"/>
              <a:t>dockerfile</a:t>
            </a:r>
            <a:r>
              <a:rPr dirty="0"/>
              <a:t>/flask-</a:t>
            </a:r>
            <a:r>
              <a:rPr dirty="0" err="1"/>
              <a:t>api</a:t>
            </a:r>
            <a:r>
              <a:rPr dirty="0"/>
              <a:t> --tag 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flask-api:jenkins-package</a:t>
            </a:r>
            <a:endParaRPr dirty="0"/>
          </a:p>
          <a:p>
            <a:r>
              <a:rPr dirty="0"/>
              <a:t>docker image ls</a:t>
            </a:r>
          </a:p>
        </p:txBody>
      </p:sp>
      <p:sp>
        <p:nvSpPr>
          <p:cNvPr id="91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253</a:t>
            </a:fld>
            <a:endParaRPr/>
          </a:p>
        </p:txBody>
      </p:sp>
      <p:sp>
        <p:nvSpPr>
          <p:cNvPr id="91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474087690"/>
      </p:ext>
    </p:extLst>
  </p:cSld>
  <p:clrMapOvr>
    <a:masterClrMapping/>
  </p:clrMapOvr>
  <p:transition spd="med"/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docker 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</p:txBody>
      </p:sp>
      <p:sp>
        <p:nvSpPr>
          <p:cNvPr id="92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  <a:p>
            <a:r>
              <a:t>docker login -u "demoyuw" -p ”XXXXXXXX"</a:t>
            </a:r>
          </a:p>
          <a:p>
            <a:r>
              <a:t>docker push demoyuw/flask-api:jenkins-package</a:t>
            </a:r>
          </a:p>
        </p:txBody>
      </p:sp>
      <p:sp>
        <p:nvSpPr>
          <p:cNvPr id="92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254</a:t>
            </a:fld>
            <a:endParaRPr/>
          </a:p>
        </p:txBody>
      </p:sp>
      <p:sp>
        <p:nvSpPr>
          <p:cNvPr id="92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70203568"/>
      </p:ext>
    </p:extLst>
  </p:cSld>
  <p:clrMapOvr>
    <a:masterClrMapping/>
  </p:clrMapOvr>
  <p:transition spd="med"/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image</a:t>
            </a:r>
            <a:r>
              <a:rPr lang="en-US" dirty="0" err="1"/>
              <a:t>，並上傳</a:t>
            </a:r>
            <a:r>
              <a:rPr lang="en-US" altLang="zh-TW" dirty="0" err="1"/>
              <a:t>dockerhub</a:t>
            </a:r>
            <a:endParaRPr dirty="0"/>
          </a:p>
        </p:txBody>
      </p:sp>
      <p:sp>
        <p:nvSpPr>
          <p:cNvPr id="91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255</a:t>
            </a:fld>
            <a:endParaRPr/>
          </a:p>
        </p:txBody>
      </p:sp>
      <p:sp>
        <p:nvSpPr>
          <p:cNvPr id="91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A001AFE-C935-7E23-0ACE-00867BD4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2178050"/>
            <a:ext cx="8813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51634"/>
      </p:ext>
    </p:extLst>
  </p:cSld>
  <p:clrMapOvr>
    <a:masterClrMapping/>
  </p:clrMapOvr>
  <p:transition spd="med"/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至</a:t>
            </a:r>
            <a:r>
              <a:t>docker hub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t>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是否有上傳</a:t>
            </a:r>
          </a:p>
        </p:txBody>
      </p:sp>
      <p:sp>
        <p:nvSpPr>
          <p:cNvPr id="93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256</a:t>
            </a:fld>
            <a:endParaRPr/>
          </a:p>
        </p:txBody>
      </p:sp>
      <p:pic>
        <p:nvPicPr>
          <p:cNvPr id="93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73" y="2052638"/>
            <a:ext cx="38108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913405747"/>
      </p:ext>
    </p:extLst>
  </p:cSld>
  <p:clrMapOvr>
    <a:masterClrMapping/>
  </p:clrMapOvr>
  <p:transition spd="med"/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F34309-658E-DCE4-8E17-E9C7F6DA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TW" altLang="en-US" dirty="0"/>
              <a:t>支援變數名稱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4A03A3-F282-DF2B-B984-0B7F7C1A1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${YOUR_JENKINS_HOST}/env-</a:t>
            </a:r>
            <a:r>
              <a:rPr lang="en-US" altLang="zh-TW" dirty="0" err="1"/>
              <a:t>vars.html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F7382A-8B4F-162A-A469-14E9ED1928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257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E5D959-4329-8CAE-6FE3-EE31EFF16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163" y="2837526"/>
            <a:ext cx="4389552" cy="388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09333"/>
      </p:ext>
    </p:extLst>
  </p:cSld>
  <p:clrMapOvr>
    <a:masterClrMapping/>
  </p:clrMapOvr>
  <p:transition spd="med"/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D1F515-1582-064D-EE79-F61C1D13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啟用指定分執行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AABC1C-2F5B-1D8A-9E32-5AF456C1F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651" y="1991412"/>
            <a:ext cx="3948423" cy="400403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37C080-7B95-B4C5-DFE4-AC58F020E9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532559"/>
      </p:ext>
    </p:extLst>
  </p:cSld>
  <p:clrMapOvr>
    <a:masterClrMapping/>
  </p:clrMapOvr>
  <p:transition spd="med"/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259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260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261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262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263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3A237F-D10C-0175-2B82-FC041F4C6D21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/tomcat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4807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/docker-</a:t>
            </a:r>
            <a:r>
              <a:rPr kumimoji="1" lang="en" altLang="zh-TW" dirty="0" err="1"/>
              <a:t>devops</a:t>
            </a:r>
            <a:r>
              <a:rPr kumimoji="1" lang="en" altLang="zh-TW" dirty="0"/>
              <a:t>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6342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3510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課程資源</a:t>
            </a: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lvl="1"/>
            <a:r>
              <a:rPr lang="en-US" altLang="zh-TW" dirty="0">
                <a:hlinkClick r:id="rId3"/>
              </a:rPr>
              <a:t>https://goo.gl/Rqck1q</a:t>
            </a:r>
            <a:endParaRPr lang="en-US" altLang="zh-TW" dirty="0"/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gradle:jdk8 as build-stage</a:t>
            </a:r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104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0CCDE4-7629-5A18-C419-2109F46A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468" y="2310108"/>
            <a:ext cx="6608542" cy="420025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D10FC4-FCD5-20B5-2910-4BA4D8E5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53897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E6F6F-594E-5EED-CDD8-ADEBB089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 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E82DE6-FC8D-F671-83E6-868E6F5C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28D572-B53D-1524-0873-3EF7E39A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994"/>
            <a:ext cx="12192000" cy="377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576F4-7F2F-A65B-6761-0AB80478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2" y="4747918"/>
            <a:ext cx="12192000" cy="518128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7FE719-7E64-4318-611D-48F8D6F4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68953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5228213-FB6B-F61C-97D0-5F71791F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25957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0B01D6C-9C00-5235-ECD5-9A868C67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</a:t>
            </a:r>
            <a:r>
              <a:rPr lang="zh-TW" altLang="en-US" dirty="0"/>
              <a:t>運作原理，手動部屬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EEAA22-BC0D-67A4-2DCC-0918DA3E4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E67BE6-1CA3-3567-17F2-81246500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49482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-a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登入</a:t>
            </a: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管理叢集、叢集架構除錯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4BB8208-6142-9996-02D7-05187DDA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</a:t>
            </a:r>
            <a:r>
              <a:rPr lang="zh-TW" altLang="en-US" dirty="0"/>
              <a:t>元件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059A650-BB87-00D6-C642-C126893548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03A8DC-0C51-4D9E-D763-3A5FB4F2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928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部署版本紀錄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對部屬出的</a:t>
            </a:r>
            <a:r>
              <a:rPr kumimoji="1" lang="en-US" altLang="zh-CN" dirty="0"/>
              <a:t>pod</a:t>
            </a:r>
            <a:r>
              <a:rPr kumimoji="1" lang="zh-CN" altLang="en-US" dirty="0"/>
              <a:t>進行管理及維持</a:t>
            </a:r>
            <a:r>
              <a:rPr kumimoji="1" lang="zh-CN" altLang="en-US"/>
              <a:t>正常運作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18389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容器化基礎概念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50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3273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086891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標籤，用以選擇元件及供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 </a:t>
            </a:r>
            <a:r>
              <a:rPr kumimoji="1" lang="zh-CN" altLang="en-US" dirty="0"/>
              <a:t>進行資源綁定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8978254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699519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073175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5370581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7288499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0442913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947114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591877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858180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536226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147731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651423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45864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0534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08940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67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45278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68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72596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A306E09-C640-BFB0-1444-1E81E8848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建立叢集、部署策略、存取</a:t>
            </a:r>
            <a:r>
              <a:rPr lang="en-US" altLang="zh-TW" dirty="0" err="1"/>
              <a:t>kubernetes</a:t>
            </a:r>
            <a:r>
              <a:rPr lang="en-US" altLang="zh-TW" dirty="0"/>
              <a:t> </a:t>
            </a:r>
            <a:r>
              <a:rPr lang="zh-TW" altLang="en-US" dirty="0"/>
              <a:t>叢集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D9F3521-0963-CF97-0C65-6E0BE0C28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44E66E-D80A-6702-9F74-8DB31B12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4108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123990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14939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72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505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3018948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74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10CD1E1-CAE4-A2B1-0CAF-A20620B8F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1601"/>
            <a:ext cx="10515600" cy="34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64986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75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97468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76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65285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77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292748899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78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216596627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79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1EA54D6-B811-994D-8B31-471049130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231" y="1825625"/>
            <a:ext cx="8813538" cy="4351338"/>
          </a:xfrm>
        </p:spPr>
      </p:pic>
    </p:spTree>
    <p:extLst>
      <p:ext uri="{BB962C8B-B14F-4D97-AF65-F5344CB8AC3E}">
        <p14:creationId xmlns:p14="http://schemas.microsoft.com/office/powerpoint/2010/main" val="59436612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80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1380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81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9444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0161284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83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37685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84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51312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85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03435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86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12947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26392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mkdir</a:t>
            </a:r>
            <a:r>
              <a:rPr kumimoji="1" lang="zh-TW" altLang="en-US" dirty="0"/>
              <a:t> </a:t>
            </a:r>
            <a:r>
              <a:rPr kumimoji="1" lang="en-US" altLang="zh-TW" dirty="0"/>
              <a:t>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 </a:t>
            </a:r>
          </a:p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en-US" altLang="zh-CN" dirty="0"/>
              <a:t>VM1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88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785465-5CB1-15A7-7BBC-7ACD9C8C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383" y="3933202"/>
            <a:ext cx="5816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74254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616506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8727249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05B0EA7-8AB1-F7C0-1AE4-6B6DA7CF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kind </a:t>
            </a:r>
            <a:r>
              <a:rPr lang="zh-TW" altLang="en-US" dirty="0"/>
              <a:t>原生的部屬方式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B01DF83-3192-F969-FE44-42A38504B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/>
              <a:t>deployment, pod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5C92DF-7946-CB2F-5BE0-82AB1ACD6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287172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92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609600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58216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Kubernets</a:t>
            </a:r>
            <a:r>
              <a:rPr kumimoji="1" lang="en-US" altLang="zh-TW" dirty="0"/>
              <a:t> </a:t>
            </a:r>
            <a:r>
              <a:rPr kumimoji="1" lang="zh-TW" altLang="en-US" dirty="0"/>
              <a:t>最小單位</a:t>
            </a:r>
            <a:r>
              <a:rPr kumimoji="1" lang="en-US" altLang="zh-TW" dirty="0"/>
              <a:t>: pod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70FFF7E-B0DE-24B1-C172-2503B8D50F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A8DDBC-C510-27F2-BFB2-51585723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930"/>
            <a:ext cx="5273068" cy="444397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146889B-1CE4-2078-7F22-11B189F2771D}"/>
              </a:ext>
            </a:extLst>
          </p:cNvPr>
          <p:cNvSpPr txBox="1"/>
          <p:nvPr/>
        </p:nvSpPr>
        <p:spPr>
          <a:xfrm>
            <a:off x="6545549" y="5313333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pod/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09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B52E666-08FA-6A61-69AC-7856C514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/>
              <a:t>Kubernetes </a:t>
            </a:r>
            <a:r>
              <a:rPr lang="en-US" altLang="zh-TW" dirty="0" err="1"/>
              <a:t>yaml</a:t>
            </a:r>
            <a:r>
              <a:rPr lang="en-US" altLang="zh-TW" dirty="0"/>
              <a:t> </a:t>
            </a:r>
            <a:r>
              <a:rPr lang="zh-TW" altLang="en-US" dirty="0"/>
              <a:t>檔，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B45B0B-E08D-5726-B93D-7C347543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apply -f docker-</a:t>
            </a:r>
            <a:r>
              <a:rPr lang="en-US" altLang="zh-TW" dirty="0" err="1"/>
              <a:t>devops</a:t>
            </a:r>
            <a:r>
              <a:rPr lang="en-US" altLang="zh-TW" dirty="0"/>
              <a:t>/pods/</a:t>
            </a:r>
            <a:r>
              <a:rPr lang="en-US" altLang="zh-TW" dirty="0" err="1"/>
              <a:t>nginx.yaml</a:t>
            </a:r>
            <a:endParaRPr lang="en-US" altLang="zh-TW" dirty="0"/>
          </a:p>
          <a:p>
            <a:r>
              <a:rPr lang="zh-TW" altLang="en-US" dirty="0"/>
              <a:t>檢查狀態</a:t>
            </a:r>
            <a:endParaRPr lang="en-US" altLang="zh-TW" dirty="0"/>
          </a:p>
          <a:p>
            <a:pPr lvl="1"/>
            <a:r>
              <a:rPr lang="en-US" altLang="zh-TW" dirty="0" err="1"/>
              <a:t>kubect</a:t>
            </a:r>
            <a:r>
              <a:rPr lang="en-US" altLang="zh-TW" dirty="0"/>
              <a:t> get pod</a:t>
            </a:r>
          </a:p>
          <a:p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ACCE65-7CA0-BC26-5A44-80D8848C0EC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87764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95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889975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2142031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6535626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98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53198772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29533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離子">
  <a:themeElements>
    <a:clrScheme name="離子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離子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19235</TotalTime>
  <Words>5991</Words>
  <Application>Microsoft Macintosh PowerPoint</Application>
  <PresentationFormat>寬螢幕</PresentationFormat>
  <Paragraphs>1282</Paragraphs>
  <Slides>263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263</vt:i4>
      </vt:variant>
    </vt:vector>
  </HeadingPairs>
  <TitlesOfParts>
    <vt:vector size="269" baseType="lpstr">
      <vt:lpstr>Microsoft JhengHei</vt:lpstr>
      <vt:lpstr>Arial</vt:lpstr>
      <vt:lpstr>Calibri</vt:lpstr>
      <vt:lpstr>Calibri Light</vt:lpstr>
      <vt:lpstr>Times New Roman</vt:lpstr>
      <vt:lpstr>Office 佈景主題</vt:lpstr>
      <vt:lpstr>慧榮科技 Kubernetes 與CI/CD</vt:lpstr>
      <vt:lpstr>Outlook</vt:lpstr>
      <vt:lpstr>課程資源</vt:lpstr>
      <vt:lpstr>ssh 登入</vt:lpstr>
      <vt:lpstr>容器化基礎概念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 file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Java-tomcat Dockerfile</vt:lpstr>
      <vt:lpstr>Java-tomcat build and run </vt:lpstr>
      <vt:lpstr>Dockerfile Multi-stage (docker 17.05以後版本)</vt:lpstr>
      <vt:lpstr>自己build Dockerfile: Java Spring with gradle</vt:lpstr>
      <vt:lpstr>Build Java Spring </vt:lpstr>
      <vt:lpstr>Run Java spring</vt:lpstr>
      <vt:lpstr>驗證 Java Spring</vt:lpstr>
      <vt:lpstr>自己build Dockerfile: VueJS</vt:lpstr>
      <vt:lpstr>Docker 運作原理，手動部屬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 process - 除錯</vt:lpstr>
      <vt:lpstr>管理叢集、叢集架構除錯</vt:lpstr>
      <vt:lpstr>Kubernetes</vt:lpstr>
      <vt:lpstr>K8s 架構圖</vt:lpstr>
      <vt:lpstr>Kubernetes 元件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建立叢集、部署策略、存取kubernetes 叢集</vt:lpstr>
      <vt:lpstr>Install kubectl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kind 原生的部屬方式</vt:lpstr>
      <vt:lpstr>K8S 顯示資訊</vt:lpstr>
      <vt:lpstr>Kubernets 最小單位: pod</vt:lpstr>
      <vt:lpstr>部署Kubernetes yaml 檔，apply</vt:lpstr>
      <vt:lpstr>K8s deployment YAML -1</vt:lpstr>
      <vt:lpstr>K8s deployment YAML -2</vt:lpstr>
      <vt:lpstr>K8s deployment YAML -3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操作kuberntes、運算資源除錯</vt:lpstr>
      <vt:lpstr>在pod執行操作 -1</vt:lpstr>
      <vt:lpstr>在pod執行操作 -2</vt:lpstr>
      <vt:lpstr>Pod訊息</vt:lpstr>
      <vt:lpstr>kubectl 指令</vt:lpstr>
      <vt:lpstr>實作: run nginx deployment upgrade</vt:lpstr>
      <vt:lpstr>實作: run nginx deployment upgrade</vt:lpstr>
      <vt:lpstr>實作: run nginx deployment upgrade and rollout -3</vt:lpstr>
      <vt:lpstr>實作: run nginx deployment upgrade and rollout -3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網路資源介紹、網路資源除錯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部署 NodePort Service</vt:lpstr>
      <vt:lpstr>K8s selector</vt:lpstr>
      <vt:lpstr>K8s DNS</vt:lpstr>
      <vt:lpstr>K8s 系統資訊</vt:lpstr>
      <vt:lpstr>Kubernetes Namespace (縮寫：ns)</vt:lpstr>
      <vt:lpstr>Kubernetes Namespace</vt:lpstr>
      <vt:lpstr>K8s Ingress-1</vt:lpstr>
      <vt:lpstr>K8s Ingress -2</vt:lpstr>
      <vt:lpstr>K8s ingress yaml</vt:lpstr>
      <vt:lpstr>DaemonSet</vt:lpstr>
      <vt:lpstr>DaemonSet</vt:lpstr>
      <vt:lpstr>利用DaemonSet pod 取得節點上docker log</vt:lpstr>
      <vt:lpstr>取得 docker 資訊</vt:lpstr>
      <vt:lpstr>儲存資源介紹、儲存資源除錯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Volume plugin 支援程度  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Volume: GCP volume - 建Volume</vt:lpstr>
      <vt:lpstr>PVC, PV, Storage class關係圖</vt:lpstr>
      <vt:lpstr>Volume: GCP volume - 建PersistemtVolume -1</vt:lpstr>
      <vt:lpstr>Volume: GCP volume - 建PersistemtVolume -2</vt:lpstr>
      <vt:lpstr>Volume: GCP volume -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CI/CD</vt:lpstr>
      <vt:lpstr>CI/CD on DevOps</vt:lpstr>
      <vt:lpstr>CI/CD 步驟</vt:lpstr>
      <vt:lpstr>Gitflow 開發流程圖</vt:lpstr>
      <vt:lpstr>Gitflow 分支定義</vt:lpstr>
      <vt:lpstr>Gitflow</vt:lpstr>
      <vt:lpstr>部署Gitlab</vt:lpstr>
      <vt:lpstr>Gitlab container deploy</vt:lpstr>
      <vt:lpstr>Gitlab 參數講解 -1</vt:lpstr>
      <vt:lpstr>Gitlab 參數講解 -2</vt:lpstr>
      <vt:lpstr>Gitlab 參數講解 -3</vt:lpstr>
      <vt:lpstr>gitlab init password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Jenkins pipeline 架設</vt:lpstr>
      <vt:lpstr>Install Jenkins using docker</vt:lpstr>
      <vt:lpstr>Jenkins頁面</vt:lpstr>
      <vt:lpstr>取得Jenkins 預設密碼</vt:lpstr>
      <vt:lpstr>安裝預設套件 – 選擇install suggested plugins</vt:lpstr>
      <vt:lpstr>新增Admin User</vt:lpstr>
      <vt:lpstr>設定Jenkins URL – 換成VM 內部IP</vt:lpstr>
      <vt:lpstr>進入操作畫面</vt:lpstr>
      <vt:lpstr>GitLab and Jenkins hook together</vt:lpstr>
      <vt:lpstr>Gitlab and Jenkins hook together – gitlab user 產生Access token - 1</vt:lpstr>
      <vt:lpstr>Gitlab and Jenkins hook together – 設定此token權限</vt:lpstr>
      <vt:lpstr>Gitlab and Jenkins hook together – 得到token </vt:lpstr>
      <vt:lpstr>Gitlab and Jenkins hook together – Jenkins install gitlab plugin</vt:lpstr>
      <vt:lpstr>Gitlab and Jenkins hook together – Jenkins install gitlab plugin</vt:lpstr>
      <vt:lpstr>Gitlab and Jenkins hook together – Jenkins系統參數設定</vt:lpstr>
      <vt:lpstr>Gitlab and Jenkins hook together – Jenkins Server 設定GitLab 參數</vt:lpstr>
      <vt:lpstr>設定token</vt:lpstr>
      <vt:lpstr>確認URL 及Credentials，並Test Connection</vt:lpstr>
      <vt:lpstr>Jenkins Kubernetes plugin</vt:lpstr>
      <vt:lpstr>Jenkins plugin 網站</vt:lpstr>
      <vt:lpstr>Kubernetes plugin</vt:lpstr>
      <vt:lpstr>配置 Kubernetes plugin – 管理Jenkins</vt:lpstr>
      <vt:lpstr>安裝 Kubernetes plugin – 管理外掛程式</vt:lpstr>
      <vt:lpstr>安裝 Kubernetes plugin – 安裝Jenkins plugin</vt:lpstr>
      <vt:lpstr>配置 Kubernetes plugin – 管理節點</vt:lpstr>
      <vt:lpstr>配置 Kubernetes plugin – configure clouds</vt:lpstr>
      <vt:lpstr>Jenkins 與 Kubernetes 介接</vt:lpstr>
      <vt:lpstr>Kubernetes Server URL -1</vt:lpstr>
      <vt:lpstr>Kubernetes Server URL -2 </vt:lpstr>
      <vt:lpstr>Kubernetes Server certificate authority data -1</vt:lpstr>
      <vt:lpstr>Kubernetes Server certificate authority data -2</vt:lpstr>
      <vt:lpstr>新增1位 Kubernetes User</vt:lpstr>
      <vt:lpstr>填入Kubernetes User token</vt:lpstr>
      <vt:lpstr>填入Kubernetes User token</vt:lpstr>
      <vt:lpstr>測試與Kubernetes 取得連線授權</vt:lpstr>
      <vt:lpstr>Jenkins-agent: Pod Template </vt:lpstr>
      <vt:lpstr>Jenkins-agent: Container Template</vt:lpstr>
      <vt:lpstr>存檔</vt:lpstr>
      <vt:lpstr>新建Jenkins project</vt:lpstr>
      <vt:lpstr>Jenkins 建立Git project同名專案</vt:lpstr>
      <vt:lpstr>在Branch Sources設定原始碼來源，Project Repository及Credentials</vt:lpstr>
      <vt:lpstr>觸發方式</vt:lpstr>
      <vt:lpstr>讀取Jenkinsfile, 設定每分鐘向gitlab進行檢查</vt:lpstr>
      <vt:lpstr>專案建立完成</vt:lpstr>
      <vt:lpstr>對不同分支進行進階設定：選擇master —&gt; 檢視設定</vt:lpstr>
      <vt:lpstr>Jenkins 執行pipeline</vt:lpstr>
      <vt:lpstr>Scripted (腳本式)</vt:lpstr>
      <vt:lpstr>Declarative (聲明式)</vt:lpstr>
      <vt:lpstr>Pipeline 語法- agent -1</vt:lpstr>
      <vt:lpstr>Pipeline 語法- agent -2</vt:lpstr>
      <vt:lpstr>Flask Api 執行單元測試</vt:lpstr>
      <vt:lpstr>Flask Api 執行單元測試</vt:lpstr>
      <vt:lpstr>單元測試結果</vt:lpstr>
      <vt:lpstr>打包Docker image</vt:lpstr>
      <vt:lpstr>上傳docker image 到docker hub</vt:lpstr>
      <vt:lpstr>打包Docker image，並上傳dockerhub</vt:lpstr>
      <vt:lpstr>至docker hub檢查image 是否有上傳</vt:lpstr>
      <vt:lpstr>Jenkins 支援變數名稱</vt:lpstr>
      <vt:lpstr>啟用指定分執行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DevOps: Jenkins 搭配Docker 持續整合實務</dc:title>
  <cp:lastModifiedBy>育緯 周</cp:lastModifiedBy>
  <cp:revision>255</cp:revision>
  <dcterms:modified xsi:type="dcterms:W3CDTF">2022-07-03T14:35:09Z</dcterms:modified>
</cp:coreProperties>
</file>